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3" r:id="rId1"/>
  </p:sldMasterIdLst>
  <p:notesMasterIdLst>
    <p:notesMasterId r:id="rId59"/>
  </p:notesMasterIdLst>
  <p:handoutMasterIdLst>
    <p:handoutMasterId r:id="rId60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7" r:id="rId19"/>
    <p:sldId id="274" r:id="rId20"/>
    <p:sldId id="275" r:id="rId21"/>
    <p:sldId id="276" r:id="rId22"/>
    <p:sldId id="278" r:id="rId23"/>
    <p:sldId id="279" r:id="rId24"/>
    <p:sldId id="281" r:id="rId25"/>
    <p:sldId id="288" r:id="rId26"/>
    <p:sldId id="280" r:id="rId27"/>
    <p:sldId id="282" r:id="rId28"/>
    <p:sldId id="289" r:id="rId29"/>
    <p:sldId id="283" r:id="rId30"/>
    <p:sldId id="284" r:id="rId31"/>
    <p:sldId id="285" r:id="rId32"/>
    <p:sldId id="286" r:id="rId33"/>
    <p:sldId id="287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32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331" r:id="rId57"/>
    <p:sldId id="309" r:id="rId58"/>
  </p:sldIdLst>
  <p:sldSz cx="12188825" cy="6858000"/>
  <p:notesSz cx="9296400" cy="7010400"/>
  <p:embeddedFontLst>
    <p:embeddedFont>
      <p:font typeface="Candara" pitchFamily="34" charset="0"/>
      <p:regular r:id="rId61"/>
      <p:bold r:id="rId62"/>
      <p:italic r:id="rId63"/>
      <p:boldItalic r:id="rId64"/>
    </p:embeddedFont>
    <p:embeddedFont>
      <p:font typeface="Calibri" pitchFamily="34" charset="0"/>
      <p:regular r:id="rId65"/>
      <p:bold r:id="rId66"/>
      <p:italic r:id="rId67"/>
      <p:boldItalic r:id="rId68"/>
    </p:embeddedFont>
    <p:embeddedFont>
      <p:font typeface="Trebuchet MS" pitchFamily="34" charset="0"/>
      <p:regular r:id="rId69"/>
      <p:bold r:id="rId70"/>
      <p:italic r:id="rId71"/>
      <p:boldItalic r:id="rId72"/>
    </p:embeddedFont>
    <p:embeddedFont>
      <p:font typeface="Calibri Light" pitchFamily="34" charset="0"/>
      <p:regular r:id="rId73"/>
      <p:italic r:id="rId74"/>
    </p:embeddedFont>
    <p:embeddedFont>
      <p:font typeface="Arial Narrow" pitchFamily="34" charset="0"/>
      <p:regular r:id="rId75"/>
      <p:bold r:id="rId76"/>
      <p:italic r:id="rId77"/>
      <p:boldItalic r:id="rId78"/>
    </p:embeddedFont>
    <p:embeddedFont>
      <p:font typeface="MS PGothic" pitchFamily="34" charset="-128"/>
      <p:regular r:id="rId79"/>
    </p:embeddedFont>
    <p:embeddedFont>
      <p:font typeface="Verdana" pitchFamily="34" charset="0"/>
      <p:regular r:id="rId80"/>
      <p:bold r:id="rId81"/>
      <p:italic r:id="rId82"/>
      <p:boldItalic r:id="rId8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609371" algn="l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218742" algn="l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828114" algn="l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437487" algn="l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3046856" algn="l" defTabSz="1218742" rtl="0" eaLnBrk="1" latinLnBrk="0" hangingPunct="1"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3656228" algn="l" defTabSz="1218742" rtl="0" eaLnBrk="1" latinLnBrk="0" hangingPunct="1"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4265599" algn="l" defTabSz="1218742" rtl="0" eaLnBrk="1" latinLnBrk="0" hangingPunct="1"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4874971" algn="l" defTabSz="1218742" rtl="0" eaLnBrk="1" latinLnBrk="0" hangingPunct="1"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20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90000"/>
    <a:srgbClr val="217D4B"/>
    <a:srgbClr val="285688"/>
    <a:srgbClr val="C0C0C0"/>
    <a:srgbClr val="B2B2B2"/>
    <a:srgbClr val="0099CC"/>
    <a:srgbClr val="33CCCC"/>
    <a:srgbClr val="FF6600"/>
    <a:srgbClr val="606FA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4" autoAdjust="0"/>
    <p:restoredTop sz="76951" autoAdjust="0"/>
  </p:normalViewPr>
  <p:slideViewPr>
    <p:cSldViewPr snapToGrid="0" snapToObjects="1">
      <p:cViewPr>
        <p:scale>
          <a:sx n="80" d="100"/>
          <a:sy n="80" d="100"/>
        </p:scale>
        <p:origin x="-1776" y="-468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25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4926"/>
    </p:cViewPr>
  </p:sorterViewPr>
  <p:notesViewPr>
    <p:cSldViewPr snapToGrid="0" snapToObjects="1">
      <p:cViewPr varScale="1">
        <p:scale>
          <a:sx n="112" d="100"/>
          <a:sy n="112" d="100"/>
        </p:scale>
        <p:origin x="1782" y="108"/>
      </p:cViewPr>
      <p:guideLst>
        <p:guide orient="horz" pos="2208"/>
        <p:guide pos="2928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6" Type="http://schemas.openxmlformats.org/officeDocument/2006/relationships/font" Target="fonts/font16.fntdata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82" Type="http://schemas.openxmlformats.org/officeDocument/2006/relationships/font" Target="fonts/font22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2.fntdata"/><Relationship Id="rId80" Type="http://schemas.openxmlformats.org/officeDocument/2006/relationships/font" Target="fonts/font20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font" Target="fonts/font21.fntdata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127B135-4060-4BBA-A428-0A80E2F7BF1F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E51267F-95D4-417D-9635-A0C101355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1531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7960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12988" y="525463"/>
            <a:ext cx="4670425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9520" y="3329940"/>
            <a:ext cx="6817360" cy="315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AE47231-13CF-4769-AA48-3A0AAE099A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394924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9371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8742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11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7487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3046856" algn="l" defTabSz="12187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228" algn="l" defTabSz="12187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5599" algn="l" defTabSz="12187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4971" algn="l" defTabSz="12187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22EC36-4BDE-479D-B70C-618B5E690842}" type="slidenum">
              <a:rPr lang="en-US" smtClean="0"/>
              <a:pPr>
                <a:defRPr/>
              </a:pPr>
              <a:t>1</a:t>
            </a:fld>
            <a:endParaRPr lang="en-US" dirty="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8264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496CBA-87B6-41C7-9A3D-C634A96D0FD1}" type="slidenum">
              <a:rPr lang="en-US"/>
              <a:pPr/>
              <a:t>11</a:t>
            </a:fld>
            <a:endParaRPr lang="en-US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6480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973CEF-B927-4530-A53D-68A892AD0808}" type="slidenum">
              <a:rPr lang="en-US"/>
              <a:pPr/>
              <a:t>12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64780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31B1B3-31A5-4448-8767-E0C2BBEE4F5E}" type="slidenum">
              <a:rPr lang="en-US"/>
              <a:pPr/>
              <a:t>13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98978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EB650A-B302-4AB7-B3AA-EB838FCD318F}" type="slidenum">
              <a:rPr lang="en-US"/>
              <a:pPr/>
              <a:t>14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25632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6960A3-3E3A-4362-BFE6-AB66BC1CD0BD}" type="slidenum">
              <a:rPr lang="en-US"/>
              <a:pPr/>
              <a:t>15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9054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4E7481-8345-4774-A342-ACFA86830BF9}" type="slidenum">
              <a:rPr lang="en-US"/>
              <a:pPr/>
              <a:t>16</a:t>
            </a:fld>
            <a:endParaRPr lang="en-US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3948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C5C924-4B82-4C16-82B7-A01802F4044A}" type="slidenum">
              <a:rPr lang="en-US"/>
              <a:pPr/>
              <a:t>17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Warcraft</a:t>
            </a:r>
            <a:r>
              <a:rPr lang="en-US" baseline="0" dirty="0" smtClean="0"/>
              <a:t> </a:t>
            </a:r>
            <a:r>
              <a:rPr lang="en-US" dirty="0" smtClean="0"/>
              <a:t>card </a:t>
            </a:r>
            <a:r>
              <a:rPr lang="en-US" dirty="0"/>
              <a:t>game</a:t>
            </a:r>
          </a:p>
          <a:p>
            <a:r>
              <a:rPr lang="en-US" dirty="0" smtClean="0"/>
              <a:t>Headhunter </a:t>
            </a:r>
            <a:r>
              <a:rPr lang="en-US" baseline="0" dirty="0" smtClean="0"/>
              <a:t>example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47865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C5C924-4B82-4C16-82B7-A01802F4044A}" type="slidenum">
              <a:rPr lang="en-US"/>
              <a:pPr/>
              <a:t>18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37994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C5C924-4B82-4C16-82B7-A01802F4044A}" type="slidenum">
              <a:rPr lang="en-US"/>
              <a:pPr/>
              <a:t>19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Diablo card game</a:t>
            </a:r>
          </a:p>
          <a:p>
            <a:r>
              <a:rPr lang="en-US"/>
              <a:t>Kill monsters, get treasure, buy better stuff, kill bigger monsters, get bigger treasures…</a:t>
            </a:r>
          </a:p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43709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8F9195-BE56-413F-9CCA-81A34F44FB3C}" type="slidenum">
              <a:rPr lang="en-US"/>
              <a:pPr/>
              <a:t>21</a:t>
            </a:fld>
            <a:endParaRPr lang="en-US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25033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874573-09DB-42E2-B8AC-D63B22689804}" type="slidenum">
              <a:rPr lang="en-US"/>
              <a:pPr/>
              <a:t>2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25523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22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6950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23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38805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26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66579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27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505083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29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916900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30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015840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31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207713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32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987142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33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353711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38FD973-B8C5-480D-87F0-C472F1F329CB}" type="slidenum">
              <a:rPr lang="en-US" sz="1200">
                <a:latin typeface="Times New Roman" pitchFamily="18" charset="0"/>
              </a:rPr>
              <a:pPr algn="r"/>
              <a:t>34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AE448F-B49F-404A-9D8C-82ABD6B00671}" type="slidenum">
              <a:rPr lang="en-US"/>
              <a:pPr/>
              <a:t>3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621528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D9EADB0-53DD-4A1B-AAAB-84778E8C9686}" type="slidenum">
              <a:rPr lang="en-US" sz="1200">
                <a:latin typeface="Times New Roman" pitchFamily="18" charset="0"/>
              </a:rPr>
              <a:pPr algn="r"/>
              <a:t>35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AD6E2D1-16CE-4555-BD96-0ACB7433AB5E}" type="slidenum">
              <a:rPr lang="en-US" sz="1200">
                <a:latin typeface="Times New Roman" pitchFamily="18" charset="0"/>
              </a:rPr>
              <a:pPr algn="r"/>
              <a:t>36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660E572-B4B2-4A4A-A903-7076BD5771BF}" type="slidenum">
              <a:rPr lang="en-US" sz="1200">
                <a:latin typeface="Times New Roman" pitchFamily="18" charset="0"/>
              </a:rPr>
              <a:pPr algn="r"/>
              <a:t>37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4CCC39B-FA7A-433D-9652-C4A8A6F175D3}" type="slidenum">
              <a:rPr lang="en-US" sz="1200">
                <a:latin typeface="Times New Roman" pitchFamily="18" charset="0"/>
              </a:rPr>
              <a:pPr algn="r"/>
              <a:t>38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62ACD54-AF63-418C-AEB5-0336AECABD18}" type="slidenum">
              <a:rPr lang="en-US" sz="1200">
                <a:latin typeface="Times New Roman" pitchFamily="18" charset="0"/>
              </a:rPr>
              <a:pPr algn="r"/>
              <a:t>39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D8432FD-A888-4FF1-97B9-91D4862A32BC}" type="slidenum">
              <a:rPr lang="en-US" sz="1200">
                <a:latin typeface="Times New Roman" pitchFamily="18" charset="0"/>
              </a:rPr>
              <a:pPr algn="r"/>
              <a:t>40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1BB44DD-5CB6-4817-980E-936249522800}" type="slidenum">
              <a:rPr lang="en-US" sz="1200">
                <a:latin typeface="Times New Roman" pitchFamily="18" charset="0"/>
              </a:rPr>
              <a:pPr algn="r"/>
              <a:t>41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53FD373-8D9A-4C90-930B-FF05D7569A18}" type="slidenum">
              <a:rPr lang="en-US" sz="1200">
                <a:latin typeface="Times New Roman" pitchFamily="18" charset="0"/>
              </a:rPr>
              <a:pPr algn="r"/>
              <a:t>42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80495A3-88C7-4098-BAE3-4990D769C2DE}" type="slidenum">
              <a:rPr lang="en-US" sz="1200">
                <a:latin typeface="Times New Roman" pitchFamily="18" charset="0"/>
              </a:rPr>
              <a:pPr algn="r"/>
              <a:t>43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C692A-643D-4642-9EB9-A74725C3F407}" type="slidenum">
              <a:rPr lang="en-US" sz="1200">
                <a:latin typeface="Times New Roman" pitchFamily="18" charset="0"/>
              </a:rPr>
              <a:pPr algn="r"/>
              <a:t>44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21AD04-1B20-486E-885F-787351F407AB}" type="slidenum">
              <a:rPr lang="en-US"/>
              <a:pPr/>
              <a:t>4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461664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F19C45A-E625-40BB-907B-8E935CF29EC7}" type="slidenum">
              <a:rPr lang="en-US" sz="1200">
                <a:latin typeface="Times New Roman" pitchFamily="18" charset="0"/>
              </a:rPr>
              <a:pPr algn="r"/>
              <a:t>45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559ABA8-8C30-47F8-80FD-D98B2A59F2D9}" type="slidenum">
              <a:rPr lang="en-US" sz="1200">
                <a:latin typeface="Times New Roman" pitchFamily="18" charset="0"/>
              </a:rPr>
              <a:pPr algn="r"/>
              <a:t>46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9532590-B1B8-42E5-ABC4-6482ED4B83E3}" type="slidenum">
              <a:rPr lang="en-US" sz="1200">
                <a:latin typeface="Times New Roman" pitchFamily="18" charset="0"/>
              </a:rPr>
              <a:pPr algn="r"/>
              <a:t>52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F12AFC1-D84C-4A7B-B655-39222F277E1C}" type="slidenum">
              <a:rPr lang="en-US" sz="1200">
                <a:latin typeface="Times New Roman" pitchFamily="18" charset="0"/>
              </a:rPr>
              <a:pPr algn="r"/>
              <a:t>56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C7C32B-16EB-42E2-9EBB-7C307F5E1F61}" type="slidenum">
              <a:rPr lang="en-US"/>
              <a:pPr/>
              <a:t>5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5867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6BF05F-9F4B-4751-82A7-ED37B409DB18}" type="slidenum">
              <a:rPr lang="en-US"/>
              <a:pPr/>
              <a:t>6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37320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9A3B2D-B380-46F1-B82A-43C5C4644C5C}" type="slidenum">
              <a:rPr lang="en-US"/>
              <a:pPr/>
              <a:t>7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5918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A4D9BB-9B75-4988-AD10-C62A522F6AFA}" type="slidenum">
              <a:rPr lang="en-US"/>
              <a:pPr/>
              <a:t>8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48011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03E89E-8E72-4E2E-A54C-24481ACBC6C5}" type="slidenum">
              <a:rPr lang="en-US"/>
              <a:pPr/>
              <a:t>9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4525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00098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1092200"/>
            <a:ext cx="10766795" cy="14478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6183"/>
          </a:xfrm>
          <a:prstGeom prst="rect">
            <a:avLst/>
          </a:prstGeo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970182B-03B0-4780-AC91-81D2F9D7C86C}" type="datetimeFigureOut">
              <a:rPr lang="en-US"/>
              <a:pPr>
                <a:defRPr/>
              </a:pPr>
              <a:t>3/10/2016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6183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>
                <a:solidFill>
                  <a:srgbClr val="000000"/>
                </a:solidFill>
                <a:latin typeface="Verdana" pitchFamily="34" charset="0"/>
                <a:ea typeface="Geneva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6183"/>
          </a:xfrm>
          <a:prstGeom prst="rect">
            <a:avLst/>
          </a:prstGeo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A5DA9FD-738F-48B0-B4E9-466A6DEE1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111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oleObject" Target="../embeddings/oleObject9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per-b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089" y="200301"/>
            <a:ext cx="6677794" cy="465073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250353" y="5155750"/>
            <a:ext cx="5688118" cy="101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marL="457086" indent="-457086" algn="ctr" defTabSz="1218895">
              <a:lnSpc>
                <a:spcPct val="80000"/>
              </a:lnSpc>
              <a:spcBef>
                <a:spcPct val="20000"/>
              </a:spcBef>
              <a:buClr>
                <a:srgbClr val="606FAE"/>
              </a:buClr>
              <a:defRPr/>
            </a:pPr>
            <a:r>
              <a:rPr lang="en-US" sz="3732" b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Stone Librande</a:t>
            </a:r>
          </a:p>
          <a:p>
            <a:pPr marL="457086" indent="-457086" algn="ctr" defTabSz="1218895">
              <a:lnSpc>
                <a:spcPct val="80000"/>
              </a:lnSpc>
              <a:spcBef>
                <a:spcPct val="20000"/>
              </a:spcBef>
              <a:buClr>
                <a:srgbClr val="606FAE"/>
              </a:buClr>
              <a:defRPr/>
            </a:pPr>
            <a:r>
              <a:rPr lang="en-US" sz="2399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Lead Designer, Riot Games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742485" y="1295956"/>
            <a:ext cx="6805427" cy="284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5332" b="1" dirty="0">
                <a:solidFill>
                  <a:schemeClr val="bg2">
                    <a:lumMod val="75000"/>
                  </a:schemeClr>
                </a:solidFill>
                <a:latin typeface="Candara" pitchFamily="34" charset="0"/>
              </a:rPr>
              <a:t>Paper Simulations</a:t>
            </a:r>
            <a:br>
              <a:rPr lang="en-US" sz="5332" b="1" dirty="0">
                <a:solidFill>
                  <a:schemeClr val="bg2">
                    <a:lumMod val="75000"/>
                  </a:schemeClr>
                </a:solidFill>
                <a:latin typeface="Candara" pitchFamily="34" charset="0"/>
              </a:rPr>
            </a:br>
            <a:r>
              <a:rPr lang="en-US" sz="5732" b="1" dirty="0">
                <a:solidFill>
                  <a:schemeClr val="bg2">
                    <a:lumMod val="75000"/>
                  </a:schemeClr>
                </a:solidFill>
                <a:latin typeface="Candara" pitchFamily="34" charset="0"/>
              </a:rPr>
              <a:t>of</a:t>
            </a:r>
            <a:r>
              <a:rPr lang="en-US" sz="5332" b="1" dirty="0">
                <a:solidFill>
                  <a:schemeClr val="bg2">
                    <a:lumMod val="75000"/>
                  </a:schemeClr>
                </a:solidFill>
                <a:latin typeface="Candara" pitchFamily="34" charset="0"/>
              </a:rPr>
              <a:t/>
            </a:r>
            <a:br>
              <a:rPr lang="en-US" sz="5332" b="1" dirty="0">
                <a:solidFill>
                  <a:schemeClr val="bg2">
                    <a:lumMod val="75000"/>
                  </a:schemeClr>
                </a:solidFill>
                <a:latin typeface="Candara" pitchFamily="34" charset="0"/>
              </a:rPr>
            </a:br>
            <a:r>
              <a:rPr lang="en-US" sz="5332" b="1" dirty="0">
                <a:solidFill>
                  <a:schemeClr val="bg2">
                    <a:lumMod val="75000"/>
                  </a:schemeClr>
                </a:solidFill>
                <a:latin typeface="Candara" pitchFamily="34" charset="0"/>
              </a:rPr>
              <a:t>Digital Games</a:t>
            </a:r>
            <a:endParaRPr lang="en-US" sz="5332" b="1" kern="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04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1" y="893"/>
            <a:ext cx="12188825" cy="685621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88" tIns="60944" rIns="121888" bIns="60944" numCol="1" rtlCol="0" anchor="ctr" anchorCtr="0" compatLnSpc="1">
            <a:prstTxWarp prst="textNoShape">
              <a:avLst/>
            </a:prstTxWarp>
          </a:bodyPr>
          <a:lstStyle/>
          <a:p>
            <a:pPr algn="ctr" defTabSz="1218895"/>
            <a:endParaRPr lang="en-US" sz="4266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3284953"/>
      </p:ext>
    </p:extLst>
  </p:cSld>
  <p:clrMapOvr>
    <a:masterClrMapping/>
  </p:clrMapOvr>
  <p:transition spd="slow" advClick="0" advTm="1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 Simulation</a:t>
            </a:r>
            <a:endParaRPr lang="en-US" dirty="0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30613" y="1971675"/>
            <a:ext cx="8558212" cy="4124325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spcBef>
                <a:spcPts val="2399"/>
              </a:spcBef>
            </a:pPr>
            <a:r>
              <a:rPr lang="en-US" sz="3732" dirty="0"/>
              <a:t>Simulate a video game using only pencils, index cards and dice.</a:t>
            </a:r>
          </a:p>
          <a:p>
            <a:pPr>
              <a:spcBef>
                <a:spcPts val="2399"/>
              </a:spcBef>
            </a:pPr>
            <a:r>
              <a:rPr lang="en-US" sz="3732" dirty="0"/>
              <a:t>Use it as a tool to help understand the game’s fundamental design principles.</a:t>
            </a:r>
          </a:p>
          <a:p>
            <a:pPr>
              <a:spcBef>
                <a:spcPts val="2399"/>
              </a:spcBef>
            </a:pPr>
            <a:r>
              <a:rPr lang="en-US" sz="3732" dirty="0"/>
              <a:t>Don’t sweat the details.</a:t>
            </a:r>
          </a:p>
        </p:txBody>
      </p:sp>
    </p:spTree>
    <p:extLst>
      <p:ext uri="{BB962C8B-B14F-4D97-AF65-F5344CB8AC3E}">
        <p14:creationId xmlns="" xmlns:p14="http://schemas.microsoft.com/office/powerpoint/2010/main" val="218601023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2539338" y="1282380"/>
            <a:ext cx="7110148" cy="68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Tony Hawk’s Pro Skater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sp>
        <p:nvSpPr>
          <p:cNvPr id="10254" name="Rectangle 1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Example Game</a:t>
            </a:r>
          </a:p>
        </p:txBody>
      </p:sp>
      <p:pic>
        <p:nvPicPr>
          <p:cNvPr id="9" name="Picture 8" descr="tonyhawk-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868" y="2108545"/>
            <a:ext cx="5607847" cy="3974065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tonyhawk-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2280" y="2413265"/>
            <a:ext cx="5339100" cy="3783614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1215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1015735" y="1981577"/>
            <a:ext cx="10258928" cy="4088335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  <p:graphicFrame>
        <p:nvGraphicFramePr>
          <p:cNvPr id="13319" name="Object 7"/>
          <p:cNvGraphicFramePr>
            <a:graphicFrameLocks noChangeAspect="1"/>
          </p:cNvGraphicFramePr>
          <p:nvPr/>
        </p:nvGraphicFramePr>
        <p:xfrm>
          <a:off x="2234617" y="2210118"/>
          <a:ext cx="7516442" cy="3237657"/>
        </p:xfrm>
        <a:graphic>
          <a:graphicData uri="http://schemas.openxmlformats.org/presentationml/2006/ole">
            <p:oleObj spid="_x0000_s7194" name="Image" r:id="rId4" imgW="5079365" imgH="2539683" progId="">
              <p:embed/>
            </p:oleObj>
          </a:graphicData>
        </a:graphic>
      </p:graphicFrame>
      <p:sp>
        <p:nvSpPr>
          <p:cNvPr id="13326" name="Rectangle 1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Example Game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539338" y="1282380"/>
            <a:ext cx="7110148" cy="68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Tony Hawk’s Pro Skater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832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06294" y="153253"/>
            <a:ext cx="3148780" cy="68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Asteroids</a:t>
            </a: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5732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pic>
        <p:nvPicPr>
          <p:cNvPr id="209924" name="Picture 4" descr="asteroids-old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59794" y="178647"/>
            <a:ext cx="5992839" cy="5992839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2905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8900" name="Object 4"/>
          <p:cNvGraphicFramePr>
            <a:graphicFrameLocks noChangeAspect="1"/>
          </p:cNvGraphicFramePr>
          <p:nvPr/>
        </p:nvGraphicFramePr>
        <p:xfrm>
          <a:off x="3758220" y="280220"/>
          <a:ext cx="7855021" cy="5891265"/>
        </p:xfrm>
        <a:graphic>
          <a:graphicData uri="http://schemas.openxmlformats.org/presentationml/2006/ole">
            <p:oleObj spid="_x0000_s8218" name="Image" r:id="rId4" imgW="5079365" imgH="5079365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06294" y="153253"/>
            <a:ext cx="3148780" cy="68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Asteroids</a:t>
            </a: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5732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13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12" name="Picture 8" descr="pic65609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58221" y="280220"/>
            <a:ext cx="7719589" cy="5789692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06294" y="153253"/>
            <a:ext cx="3148780" cy="63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Warcraft</a:t>
            </a:r>
            <a:endParaRPr lang="en-US" sz="3600" i="1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5732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2588" y="806155"/>
            <a:ext cx="2539339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i="1" dirty="0">
                <a:latin typeface="+mj-lt"/>
              </a:rPr>
              <a:t>The Board Game</a:t>
            </a:r>
          </a:p>
        </p:txBody>
      </p:sp>
    </p:spTree>
    <p:extLst>
      <p:ext uri="{BB962C8B-B14F-4D97-AF65-F5344CB8AC3E}">
        <p14:creationId xmlns="" xmlns:p14="http://schemas.microsoft.com/office/powerpoint/2010/main" val="200186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7" name="Picture 3" descr="warcards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51927" y="280220"/>
            <a:ext cx="5688118" cy="592512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12588" y="788088"/>
            <a:ext cx="2539339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i="1" dirty="0">
                <a:latin typeface="+mj-lt"/>
              </a:rPr>
              <a:t>The Card Game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06294" y="153253"/>
            <a:ext cx="3148780" cy="63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Warcraft</a:t>
            </a:r>
            <a:endParaRPr lang="en-US" sz="3600" i="1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5732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4572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2588" y="788088"/>
            <a:ext cx="2539339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i="1" dirty="0">
                <a:latin typeface="+mj-lt"/>
              </a:rPr>
              <a:t>The Card Game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06294" y="153253"/>
            <a:ext cx="3148780" cy="63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Warcraft</a:t>
            </a:r>
            <a:endParaRPr lang="en-US" sz="3600" i="1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5732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9809000"/>
              </p:ext>
            </p:extLst>
          </p:nvPr>
        </p:nvGraphicFramePr>
        <p:xfrm>
          <a:off x="910139" y="1549548"/>
          <a:ext cx="7720012" cy="4025900"/>
        </p:xfrm>
        <a:graphic>
          <a:graphicData uri="http://schemas.openxmlformats.org/presentationml/2006/ole">
            <p:oleObj spid="_x0000_s9240" name="Image" r:id="rId4" imgW="7720635" imgH="4025397" progId="">
              <p:embed/>
            </p:oleObj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956" y="1465324"/>
            <a:ext cx="2975275" cy="4175824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6869">
            <a:off x="8848892" y="1477356"/>
            <a:ext cx="2975275" cy="4175824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6912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hatculture.com/wp-content/uploads/2012/06/monopoly_wow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7900">
            <a:off x="1770454" y="1032034"/>
            <a:ext cx="8809713" cy="4404858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69113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Take a digital game…</a:t>
            </a: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  <p:graphicFrame>
        <p:nvGraphicFramePr>
          <p:cNvPr id="47110" name="Object 6"/>
          <p:cNvGraphicFramePr>
            <a:graphicFrameLocks noChangeAspect="1"/>
          </p:cNvGraphicFramePr>
          <p:nvPr/>
        </p:nvGraphicFramePr>
        <p:xfrm>
          <a:off x="3309604" y="1295955"/>
          <a:ext cx="5569616" cy="4189909"/>
        </p:xfrm>
        <a:graphic>
          <a:graphicData uri="http://schemas.openxmlformats.org/presentationml/2006/ole">
            <p:oleObj spid="_x0000_s1052" name="Image" r:id="rId4" imgW="4177778" imgH="4190476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41201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media1.gameinformer.com/imagefeed/featured/rovio/angrybirdsstarwars/toysangrybirdsstarwars_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7764" y="258575"/>
            <a:ext cx="6907001" cy="58199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5435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90" name="Picture 6" descr="civ-soren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55073" y="280220"/>
            <a:ext cx="7855021" cy="5891265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4720" y="153253"/>
            <a:ext cx="3148780" cy="68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Civilization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5732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2588" y="702068"/>
            <a:ext cx="2437765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i="1" dirty="0">
                <a:latin typeface="+mj-lt"/>
              </a:rPr>
              <a:t>The Card Game</a:t>
            </a:r>
          </a:p>
        </p:txBody>
      </p:sp>
    </p:spTree>
    <p:extLst>
      <p:ext uri="{BB962C8B-B14F-4D97-AF65-F5344CB8AC3E}">
        <p14:creationId xmlns="" xmlns:p14="http://schemas.microsoft.com/office/powerpoint/2010/main" val="413128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Exercise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19213" y="1905000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999" dirty="0"/>
              <a:t>Select a digital game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999" dirty="0"/>
              <a:t>Make a paper prototype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999" dirty="0"/>
              <a:t>What aesthetics survive the change in medium?</a:t>
            </a:r>
          </a:p>
        </p:txBody>
      </p:sp>
    </p:spTree>
    <p:extLst>
      <p:ext uri="{BB962C8B-B14F-4D97-AF65-F5344CB8AC3E}">
        <p14:creationId xmlns="" xmlns:p14="http://schemas.microsoft.com/office/powerpoint/2010/main" val="7303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19213" y="1905000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999" dirty="0" smtClean="0"/>
              <a:t>Name some games to “unplug”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999" dirty="0" smtClean="0"/>
              <a:t>Break into small groups</a:t>
            </a:r>
            <a:endParaRPr lang="en-US" sz="3999" dirty="0"/>
          </a:p>
        </p:txBody>
      </p:sp>
    </p:spTree>
    <p:extLst>
      <p:ext uri="{BB962C8B-B14F-4D97-AF65-F5344CB8AC3E}">
        <p14:creationId xmlns="" xmlns:p14="http://schemas.microsoft.com/office/powerpoint/2010/main" val="7438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38200" y="365126"/>
            <a:ext cx="10512425" cy="850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800" dirty="0" smtClean="0"/>
              <a:t>First Steps</a:t>
            </a:r>
            <a:endParaRPr lang="en-US" sz="4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3200" dirty="0" smtClean="0">
                <a:latin typeface="Candara" panose="020E0502030303020204" pitchFamily="34" charset="0"/>
              </a:rPr>
              <a:t>Write down </a:t>
            </a:r>
            <a:r>
              <a:rPr lang="en-US" sz="3200" i="1" dirty="0" smtClean="0">
                <a:latin typeface="Candara" panose="020E0502030303020204" pitchFamily="34" charset="0"/>
              </a:rPr>
              <a:t>three emotions </a:t>
            </a:r>
            <a:r>
              <a:rPr lang="en-US" sz="3200" dirty="0" smtClean="0">
                <a:latin typeface="Candara" panose="020E0502030303020204" pitchFamily="34" charset="0"/>
              </a:rPr>
              <a:t>you feel when playing the game. </a:t>
            </a:r>
          </a:p>
          <a:p>
            <a:pPr marL="228600" lvl="1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3200" dirty="0" smtClean="0">
                <a:latin typeface="Candara" panose="020E0502030303020204" pitchFamily="34" charset="0"/>
              </a:rPr>
              <a:t>Pick one of the three to try to capture with your prototype. </a:t>
            </a:r>
          </a:p>
          <a:p>
            <a:pPr marL="228600" lvl="1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3200" dirty="0" smtClean="0">
                <a:latin typeface="Candara" panose="020E0502030303020204" pitchFamily="34" charset="0"/>
              </a:rPr>
              <a:t>Write down your choice and put it in the middle of your table.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endParaRPr lang="en-US" sz="3599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985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38200" y="365126"/>
            <a:ext cx="10512425" cy="850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800" dirty="0" smtClean="0"/>
              <a:t>Build a Paper Version</a:t>
            </a:r>
            <a:endParaRPr lang="en-US" sz="4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3999" b="1" dirty="0" smtClean="0">
                <a:latin typeface="Candara" panose="020E0502030303020204" pitchFamily="34" charset="0"/>
              </a:rPr>
              <a:t>What to do: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Clr>
                <a:srgbClr val="990000"/>
              </a:buClr>
              <a:buSzPct val="110000"/>
            </a:pPr>
            <a:r>
              <a:rPr lang="en-US" sz="3200" dirty="0" smtClean="0">
                <a:latin typeface="Candara" panose="020E0502030303020204" pitchFamily="34" charset="0"/>
              </a:rPr>
              <a:t>Focus on the one emotion you picked.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Clr>
                <a:srgbClr val="990000"/>
              </a:buClr>
              <a:buSzPct val="110000"/>
            </a:pPr>
            <a:r>
              <a:rPr lang="en-US" sz="3200" dirty="0" smtClean="0">
                <a:latin typeface="Candara" panose="020E0502030303020204" pitchFamily="34" charset="0"/>
              </a:rPr>
              <a:t>Identify the game actions that create that feeling</a:t>
            </a:r>
            <a:endParaRPr lang="en-US" sz="3599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985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 a Paper Version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999" b="1" dirty="0" smtClean="0">
                <a:latin typeface="Candara" panose="020E0502030303020204" pitchFamily="34" charset="0"/>
              </a:rPr>
              <a:t>What not to do:</a:t>
            </a:r>
          </a:p>
          <a:p>
            <a:pPr lvl="1"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Don’t sweat the details</a:t>
            </a:r>
          </a:p>
          <a:p>
            <a:pPr lvl="1"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Don’t try to duplicate the whole game</a:t>
            </a:r>
          </a:p>
          <a:p>
            <a:pPr lvl="1"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Don’t focus on simulating computer functions</a:t>
            </a:r>
          </a:p>
          <a:p>
            <a:pPr lvl="1"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Don’t make a board!</a:t>
            </a:r>
            <a:endParaRPr lang="en-US" sz="3599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365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Alpha Deadline at 12:00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600" dirty="0" smtClean="0">
                <a:latin typeface="Candara" panose="020E0502030303020204" pitchFamily="34" charset="0"/>
              </a:rPr>
              <a:t>Try </a:t>
            </a:r>
            <a:r>
              <a:rPr lang="en-US" sz="3600" dirty="0">
                <a:latin typeface="Candara" panose="020E0502030303020204" pitchFamily="34" charset="0"/>
              </a:rPr>
              <a:t>to have something playable quickly!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600" dirty="0">
                <a:latin typeface="Candara" panose="020E0502030303020204" pitchFamily="34" charset="0"/>
              </a:rPr>
              <a:t>Iterate!</a:t>
            </a:r>
            <a:endParaRPr lang="en-US" sz="3999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346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Lunch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38200" y="1496291"/>
            <a:ext cx="10869612" cy="4114800"/>
          </a:xfrm>
          <a:prstGeom prst="rect">
            <a:avLst/>
          </a:prstGeom>
        </p:spPr>
        <p:txBody>
          <a:bodyPr/>
          <a:lstStyle/>
          <a:p>
            <a:pPr marL="0" indent="-273050" eaLnBrk="1" hangingPunct="1">
              <a:buFont typeface="Arial" pitchFamily="34" charset="0"/>
              <a:buChar char="•"/>
            </a:pPr>
            <a:r>
              <a:rPr lang="en-US" sz="4000" dirty="0" smtClean="0">
                <a:ea typeface="ヒラギノ角ゴ Pro W3" charset="0"/>
                <a:cs typeface="ヒラギノ角ゴ Pro W3" charset="0"/>
              </a:rPr>
              <a:t>Read about electives on </a:t>
            </a:r>
            <a:r>
              <a:rPr lang="en-US" sz="3600" b="1" i="1" dirty="0" smtClean="0">
                <a:ea typeface="ヒラギノ角ゴ Pro W3" charset="0"/>
                <a:cs typeface="ヒラギノ角ゴ Pro W3" charset="0"/>
              </a:rPr>
              <a:t>gdc.8kindsoffun.com</a:t>
            </a:r>
            <a:br>
              <a:rPr lang="en-US" sz="3600" b="1" i="1" dirty="0" smtClean="0">
                <a:ea typeface="ヒラギノ角ゴ Pro W3" charset="0"/>
                <a:cs typeface="ヒラギノ角ゴ Pro W3" charset="0"/>
              </a:rPr>
            </a:br>
            <a:r>
              <a:rPr lang="en-US" sz="3600" b="1" i="1" dirty="0" smtClean="0">
                <a:ea typeface="ヒラギノ角ゴ Pro W3" charset="0"/>
                <a:cs typeface="ヒラギノ角ゴ Pro W3" charset="0"/>
              </a:rPr>
              <a:t>  </a:t>
            </a:r>
            <a:r>
              <a:rPr lang="en-US" sz="3600" i="1" dirty="0" smtClean="0">
                <a:ea typeface="ヒラギノ角ゴ Pro W3" charset="0"/>
                <a:cs typeface="ヒラギノ角ゴ Pro W3" charset="0"/>
              </a:rPr>
              <a:t>or </a:t>
            </a:r>
            <a:r>
              <a:rPr lang="en-US" sz="3600" b="1" i="1" dirty="0" smtClean="0">
                <a:ea typeface="ヒラギノ角ゴ Pro W3" charset="0"/>
                <a:cs typeface="ヒラギノ角ゴ Pro W3" charset="0"/>
              </a:rPr>
              <a:t>tinyurl.com/</a:t>
            </a:r>
            <a:r>
              <a:rPr lang="en-US" sz="3600" b="1" i="1" dirty="0" err="1" smtClean="0">
                <a:ea typeface="ヒラギノ角ゴ Pro W3" charset="0"/>
                <a:cs typeface="ヒラギノ角ゴ Pro W3" charset="0"/>
              </a:rPr>
              <a:t>gdc-mda</a:t>
            </a:r>
            <a:endParaRPr lang="en-US" sz="3600" b="1" i="1" dirty="0" smtClean="0">
              <a:ea typeface="ヒラギノ角ゴ Pro W3" charset="0"/>
              <a:cs typeface="ヒラギノ角ゴ Pro W3" charset="0"/>
            </a:endParaRPr>
          </a:p>
          <a:p>
            <a:pPr marL="0" indent="-273050" eaLnBrk="1" hangingPunct="1">
              <a:buFont typeface="Arial" pitchFamily="34" charset="0"/>
              <a:buChar char="•"/>
            </a:pPr>
            <a:endParaRPr lang="en-US" sz="4000" dirty="0" smtClean="0">
              <a:ea typeface="ヒラギノ角ゴ Pro W3" charset="0"/>
              <a:cs typeface="ヒラギノ角ゴ Pro W3" charset="0"/>
            </a:endParaRPr>
          </a:p>
          <a:p>
            <a:pPr marL="0" indent="-273050" eaLnBrk="1" hangingPunct="1">
              <a:buFont typeface="Arial" pitchFamily="34" charset="0"/>
              <a:buChar char="•"/>
            </a:pPr>
            <a:r>
              <a:rPr lang="en-US" sz="4000" dirty="0" smtClean="0">
                <a:ea typeface="ヒラギノ角ゴ Pro W3" charset="0"/>
                <a:cs typeface="ヒラギノ角ゴ Pro W3" charset="0"/>
              </a:rPr>
              <a:t>Continue work at 1:30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Beta Test at 1:45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600" dirty="0" smtClean="0">
                <a:latin typeface="Candara" panose="020E0502030303020204" pitchFamily="34" charset="0"/>
              </a:rPr>
              <a:t>Make sure your rules are written down.</a:t>
            </a:r>
            <a:endParaRPr lang="en-US" sz="3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681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…remove the controller…</a:t>
            </a: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3309604" y="1295955"/>
          <a:ext cx="5569616" cy="4189909"/>
        </p:xfrm>
        <a:graphic>
          <a:graphicData uri="http://schemas.openxmlformats.org/presentationml/2006/ole">
            <p:oleObj spid="_x0000_s2076" name="Image" r:id="rId4" imgW="4177778" imgH="4190476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60146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Beta Test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600" dirty="0">
                <a:latin typeface="Candara" panose="020E0502030303020204" pitchFamily="34" charset="0"/>
              </a:rPr>
              <a:t>Send two testers to other tables.  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600" dirty="0">
                <a:latin typeface="Candara" panose="020E0502030303020204" pitchFamily="34" charset="0"/>
              </a:rPr>
              <a:t>Test until </a:t>
            </a:r>
            <a:r>
              <a:rPr lang="en-US" sz="3600" dirty="0" smtClean="0">
                <a:latin typeface="Candara" panose="020E0502030303020204" pitchFamily="34" charset="0"/>
              </a:rPr>
              <a:t>2:05</a:t>
            </a:r>
            <a:endParaRPr lang="en-US" sz="3999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649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  <a:buNone/>
            </a:pPr>
            <a:endParaRPr lang="en-US" sz="3999" dirty="0" smtClean="0"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  <a:buNone/>
            </a:pPr>
            <a:endParaRPr lang="en-US" sz="3999" dirty="0" smtClean="0"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  <a:buNone/>
            </a:pPr>
            <a:endParaRPr lang="en-US" sz="3999" dirty="0" smtClean="0"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  <a:buNone/>
            </a:pPr>
            <a:r>
              <a:rPr lang="en-US" sz="2400" i="1" dirty="0" smtClean="0">
                <a:latin typeface="Candara" panose="020E0502030303020204" pitchFamily="34" charset="0"/>
              </a:rPr>
              <a:t>2:30</a:t>
            </a:r>
            <a:endParaRPr lang="en-US" sz="2400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299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Paper Prototypes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Good for understanding existing games.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Use these techniques for games in progress.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Process is quick and cheap.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You don’t need programmers or artists.</a:t>
            </a:r>
          </a:p>
        </p:txBody>
      </p:sp>
    </p:spTree>
    <p:extLst>
      <p:ext uri="{BB962C8B-B14F-4D97-AF65-F5344CB8AC3E}">
        <p14:creationId xmlns="" xmlns:p14="http://schemas.microsoft.com/office/powerpoint/2010/main" val="416397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Paper Prototypes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4992" y="1604211"/>
            <a:ext cx="10231103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Can’t replace actual gameplay testing.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Can give you a head start and keep you focused.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Creates a vocabulary to use when discussing your game.</a:t>
            </a:r>
          </a:p>
          <a:p>
            <a:pPr>
              <a:lnSpc>
                <a:spcPct val="10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Can be used as a tool to educate other team members. Have them play, too!</a:t>
            </a:r>
            <a:endParaRPr lang="en-US" sz="3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032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The MDA Framework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3603" y="2667000"/>
            <a:ext cx="9243192" cy="2057400"/>
            <a:chOff x="528" y="1680"/>
            <a:chExt cx="4752" cy="1296"/>
          </a:xfrm>
        </p:grpSpPr>
        <p:cxnSp>
          <p:nvCxnSpPr>
            <p:cNvPr id="37892" name="AutoShape 4"/>
            <p:cNvCxnSpPr>
              <a:cxnSpLocks noChangeShapeType="1"/>
              <a:stCxn id="37894" idx="3"/>
              <a:endCxn id="37895" idx="1"/>
            </p:cNvCxnSpPr>
            <p:nvPr/>
          </p:nvCxnSpPr>
          <p:spPr bwMode="auto">
            <a:xfrm>
              <a:off x="2025" y="2328"/>
              <a:ext cx="126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</p:cxnSp>
        <p:cxnSp>
          <p:nvCxnSpPr>
            <p:cNvPr id="37893" name="AutoShape 5"/>
            <p:cNvCxnSpPr>
              <a:cxnSpLocks noChangeShapeType="1"/>
              <a:stCxn id="37895" idx="3"/>
              <a:endCxn id="37896" idx="1"/>
            </p:cNvCxnSpPr>
            <p:nvPr/>
          </p:nvCxnSpPr>
          <p:spPr bwMode="auto">
            <a:xfrm>
              <a:off x="3657" y="2328"/>
              <a:ext cx="126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</p:cxnSp>
        <p:sp>
          <p:nvSpPr>
            <p:cNvPr id="37894" name="Rectangle 6"/>
            <p:cNvSpPr>
              <a:spLocks noChangeArrowheads="1"/>
            </p:cNvSpPr>
            <p:nvPr/>
          </p:nvSpPr>
          <p:spPr bwMode="auto">
            <a:xfrm>
              <a:off x="528" y="1680"/>
              <a:ext cx="1488" cy="1296"/>
            </a:xfrm>
            <a:prstGeom prst="rect">
              <a:avLst/>
            </a:prstGeom>
            <a:solidFill>
              <a:srgbClr val="33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Arial Narrow" pitchFamily="34" charset="0"/>
                </a:rPr>
                <a:t>Mechanics</a:t>
              </a:r>
            </a:p>
          </p:txBody>
        </p:sp>
        <p:sp>
          <p:nvSpPr>
            <p:cNvPr id="37895" name="Rectangle 7"/>
            <p:cNvSpPr>
              <a:spLocks noChangeArrowheads="1"/>
            </p:cNvSpPr>
            <p:nvPr/>
          </p:nvSpPr>
          <p:spPr bwMode="auto">
            <a:xfrm>
              <a:off x="2160" y="1680"/>
              <a:ext cx="1488" cy="1296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80000"/>
                </a:lnSpc>
              </a:pPr>
              <a:r>
                <a:rPr lang="en-US" dirty="0">
                  <a:latin typeface="Arial Narrow" pitchFamily="34" charset="0"/>
                </a:rPr>
                <a:t>Dynamics</a:t>
              </a:r>
            </a:p>
          </p:txBody>
        </p:sp>
        <p:sp>
          <p:nvSpPr>
            <p:cNvPr id="37896" name="Rectangle 8"/>
            <p:cNvSpPr>
              <a:spLocks noChangeArrowheads="1"/>
            </p:cNvSpPr>
            <p:nvPr/>
          </p:nvSpPr>
          <p:spPr bwMode="auto">
            <a:xfrm>
              <a:off x="3792" y="1680"/>
              <a:ext cx="1488" cy="1296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Arial Narrow" pitchFamily="34" charset="0"/>
                </a:rPr>
                <a:t>Aesthetics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Understanding Aesthetics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sz="quarter" idx="10"/>
          </p:nvPr>
        </p:nvSpPr>
        <p:spPr>
          <a:xfrm>
            <a:off x="711015" y="2717800"/>
            <a:ext cx="10766795" cy="3657600"/>
          </a:xfr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marL="0" indent="-364003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We need to get past words like 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“</a:t>
            </a:r>
            <a:r>
              <a:rPr lang="en-US" altLang="ja-JP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fun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”</a:t>
            </a:r>
            <a:r>
              <a:rPr lang="en-US" altLang="ja-JP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 and 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“</a:t>
            </a:r>
            <a:r>
              <a:rPr lang="en-US" altLang="ja-JP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gameplay</a:t>
            </a:r>
            <a:r>
              <a:rPr lang="en-US" altLang="ja-JP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.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”</a:t>
            </a:r>
            <a:endParaRPr lang="en-US" altLang="ja-JP" dirty="0" smtClean="0">
              <a:effectLst>
                <a:outerShdw blurRad="38100" dist="38100" dir="2700000" algn="tl">
                  <a:srgbClr val="C0C0C0"/>
                </a:outerShdw>
              </a:effectLst>
              <a:ea typeface="MS PGothic" pitchFamily="34" charset="-128"/>
            </a:endParaRPr>
          </a:p>
          <a:p>
            <a:pPr marL="0" indent="-364003">
              <a:defRPr/>
            </a:pP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0"/>
              <a:cs typeface="ヒラギノ角ゴ Pro W3" charset="0"/>
            </a:endParaRPr>
          </a:p>
          <a:p>
            <a:pPr marL="0" indent="-364003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What kinds of 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“</a:t>
            </a:r>
            <a:r>
              <a:rPr lang="en-US" altLang="ja-JP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fun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”</a:t>
            </a:r>
            <a:r>
              <a:rPr lang="en-US" altLang="ja-JP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 are there?</a:t>
            </a:r>
          </a:p>
          <a:p>
            <a:pPr marL="0" indent="-364003">
              <a:buNone/>
              <a:defRPr/>
            </a:pP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11015" y="787400"/>
            <a:ext cx="10766795" cy="1447800"/>
          </a:xfr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Eight Kinds of 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“</a:t>
            </a:r>
            <a:r>
              <a:rPr lang="en-US" altLang="ja-JP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Fun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”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0"/>
              <a:cs typeface="ヒラギノ角ゴ Pro W3" charset="0"/>
            </a:endParaRPr>
          </a:p>
        </p:txBody>
      </p:sp>
      <p:sp>
        <p:nvSpPr>
          <p:cNvPr id="424964" name="Rectangle 4"/>
          <p:cNvSpPr>
            <a:spLocks noGrp="1" noChangeArrowheads="1"/>
          </p:cNvSpPr>
          <p:nvPr>
            <p:ph sz="quarter" idx="10"/>
          </p:nvPr>
        </p:nvSpPr>
        <p:spPr/>
        <p:txBody>
          <a:bodyPr/>
          <a:lstStyle/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11015" y="787400"/>
            <a:ext cx="10766795" cy="1447800"/>
          </a:xfr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Eight Kinds of 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“</a:t>
            </a:r>
            <a:r>
              <a:rPr lang="en-US" altLang="ja-JP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Fun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”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0"/>
              <a:cs typeface="ヒラギノ角ゴ Pro W3" charset="0"/>
            </a:endParaRPr>
          </a:p>
        </p:txBody>
      </p:sp>
      <p:sp>
        <p:nvSpPr>
          <p:cNvPr id="424964" name="Rectangle 4"/>
          <p:cNvSpPr>
            <a:spLocks noGrp="1" noChangeArrowheads="1"/>
          </p:cNvSpPr>
          <p:nvPr>
            <p:ph sz="quarter" idx="10"/>
          </p:nvPr>
        </p:nvSpPr>
        <p:spPr/>
        <p:txBody>
          <a:bodyPr/>
          <a:lstStyle/>
          <a:p>
            <a:pPr marL="711076" indent="-711076"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Sensation</a:t>
            </a:r>
          </a:p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5992839" y="2044700"/>
            <a:ext cx="507867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9" tIns="60949" rIns="121899" bIns="60949"/>
          <a:lstStyle/>
          <a:p>
            <a:pPr marL="711076" indent="-711076"/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Game as sensory experience.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11015" y="787400"/>
            <a:ext cx="10766795" cy="1447800"/>
          </a:xfr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Eight Kinds of 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“</a:t>
            </a:r>
            <a:r>
              <a:rPr lang="en-US" altLang="ja-JP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Fun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”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0"/>
              <a:cs typeface="ヒラギノ角ゴ Pro W3" charset="0"/>
            </a:endParaRPr>
          </a:p>
        </p:txBody>
      </p:sp>
      <p:sp>
        <p:nvSpPr>
          <p:cNvPr id="424964" name="Rectangle 4"/>
          <p:cNvSpPr>
            <a:spLocks noGrp="1" noChangeArrowheads="1"/>
          </p:cNvSpPr>
          <p:nvPr>
            <p:ph sz="quarter" idx="10"/>
          </p:nvPr>
        </p:nvSpPr>
        <p:spPr/>
        <p:txBody>
          <a:bodyPr/>
          <a:lstStyle/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Sensation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Fantasy</a:t>
            </a:r>
          </a:p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5992839" y="2616200"/>
            <a:ext cx="477395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9" tIns="60949" rIns="121899" bIns="60949"/>
          <a:lstStyle/>
          <a:p>
            <a:pPr marL="711076" indent="-711076"/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Game as make-believe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11015" y="787400"/>
            <a:ext cx="10766795" cy="1447800"/>
          </a:xfr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Eight Kinds of 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“</a:t>
            </a:r>
            <a:r>
              <a:rPr lang="en-US" altLang="ja-JP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Fun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”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0"/>
              <a:cs typeface="ヒラギノ角ゴ Pro W3" charset="0"/>
            </a:endParaRPr>
          </a:p>
        </p:txBody>
      </p:sp>
      <p:sp>
        <p:nvSpPr>
          <p:cNvPr id="424964" name="Rectangle 4"/>
          <p:cNvSpPr>
            <a:spLocks noGrp="1" noChangeArrowheads="1"/>
          </p:cNvSpPr>
          <p:nvPr>
            <p:ph sz="quarter" idx="10"/>
          </p:nvPr>
        </p:nvSpPr>
        <p:spPr/>
        <p:txBody>
          <a:bodyPr/>
          <a:lstStyle/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Sensation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Fantasy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Narrative</a:t>
            </a:r>
          </a:p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5992839" y="3175000"/>
            <a:ext cx="457080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9" tIns="60949" rIns="121899" bIns="60949"/>
          <a:lstStyle/>
          <a:p>
            <a:pPr marL="711076" indent="-711076"/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Game as unfolding story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…remove the controller…</a:t>
            </a:r>
          </a:p>
        </p:txBody>
      </p:sp>
      <p:graphicFrame>
        <p:nvGraphicFramePr>
          <p:cNvPr id="51204" name="Object 4"/>
          <p:cNvGraphicFramePr>
            <a:graphicFrameLocks noChangeAspect="1"/>
          </p:cNvGraphicFramePr>
          <p:nvPr/>
        </p:nvGraphicFramePr>
        <p:xfrm>
          <a:off x="3309604" y="1295955"/>
          <a:ext cx="5569616" cy="4189909"/>
        </p:xfrm>
        <a:graphic>
          <a:graphicData uri="http://schemas.openxmlformats.org/presentationml/2006/ole">
            <p:oleObj spid="_x0000_s3100" name="Image" r:id="rId4" imgW="4177778" imgH="4190476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84643269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11015" y="787400"/>
            <a:ext cx="10766795" cy="1447800"/>
          </a:xfr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Eight Kinds of 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“</a:t>
            </a:r>
            <a:r>
              <a:rPr lang="en-US" altLang="ja-JP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Fun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”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0"/>
              <a:cs typeface="ヒラギノ角ゴ Pro W3" charset="0"/>
            </a:endParaRPr>
          </a:p>
        </p:txBody>
      </p:sp>
      <p:sp>
        <p:nvSpPr>
          <p:cNvPr id="424964" name="Rectangle 4"/>
          <p:cNvSpPr>
            <a:spLocks noGrp="1" noChangeArrowheads="1"/>
          </p:cNvSpPr>
          <p:nvPr>
            <p:ph sz="quarter" idx="10"/>
          </p:nvPr>
        </p:nvSpPr>
        <p:spPr/>
        <p:txBody>
          <a:bodyPr/>
          <a:lstStyle/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Sensation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Fantasy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Narrative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Challenge</a:t>
            </a:r>
          </a:p>
          <a:p>
            <a:pPr marL="711076" indent="-711076">
              <a:defRPr/>
            </a:pPr>
            <a:endParaRPr lang="en-US" sz="320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5992839" y="3759200"/>
            <a:ext cx="446923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9" tIns="60949" rIns="121899" bIns="60949"/>
          <a:lstStyle/>
          <a:p>
            <a:pPr marL="711076" indent="-711076"/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Game as obstacle course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11015" y="787400"/>
            <a:ext cx="10766795" cy="1447800"/>
          </a:xfr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Eight Kinds of 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“</a:t>
            </a:r>
            <a:r>
              <a:rPr lang="en-US" altLang="ja-JP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Fun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”</a:t>
            </a: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0"/>
              <a:cs typeface="ヒラギノ角ゴ Pro W3" charset="0"/>
            </a:endParaRPr>
          </a:p>
        </p:txBody>
      </p:sp>
      <p:sp>
        <p:nvSpPr>
          <p:cNvPr id="424964" name="Rectangle 4"/>
          <p:cNvSpPr>
            <a:spLocks noGrp="1" noChangeArrowheads="1"/>
          </p:cNvSpPr>
          <p:nvPr>
            <p:ph sz="quarter" idx="10"/>
          </p:nvPr>
        </p:nvSpPr>
        <p:spPr/>
        <p:txBody>
          <a:bodyPr/>
          <a:lstStyle/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Sensation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Fantasy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Narrative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Challenge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Fellowship</a:t>
            </a:r>
          </a:p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5060" name="Rectangle 3"/>
          <p:cNvSpPr>
            <a:spLocks noChangeArrowheads="1"/>
          </p:cNvSpPr>
          <p:nvPr/>
        </p:nvSpPr>
        <p:spPr bwMode="auto">
          <a:xfrm>
            <a:off x="5992839" y="4330700"/>
            <a:ext cx="487553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9" tIns="60949" rIns="121899" bIns="60949"/>
          <a:lstStyle/>
          <a:p>
            <a:pPr marL="711076" indent="-711076"/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Game as social framework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11015" y="787400"/>
            <a:ext cx="10766795" cy="1447800"/>
          </a:xfr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Eight Kinds of 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“</a:t>
            </a:r>
            <a:r>
              <a:rPr lang="en-US" altLang="ja-JP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Fun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”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0"/>
              <a:cs typeface="ヒラギノ角ゴ Pro W3" charset="0"/>
            </a:endParaRPr>
          </a:p>
        </p:txBody>
      </p:sp>
      <p:sp>
        <p:nvSpPr>
          <p:cNvPr id="424964" name="Rectangle 4"/>
          <p:cNvSpPr>
            <a:spLocks noGrp="1" noChangeArrowheads="1"/>
          </p:cNvSpPr>
          <p:nvPr>
            <p:ph sz="quarter" idx="10"/>
          </p:nvPr>
        </p:nvSpPr>
        <p:spPr/>
        <p:txBody>
          <a:bodyPr/>
          <a:lstStyle/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Sensation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Fantasy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Narrative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Challenge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Fellowship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Discovery</a:t>
            </a:r>
          </a:p>
          <a:p>
            <a:pPr marL="711076" indent="-711076">
              <a:defRPr/>
            </a:pPr>
            <a:endParaRPr lang="en-US" sz="3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5992839" y="4635500"/>
            <a:ext cx="528182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9" tIns="60949" rIns="121899" bIns="60949"/>
          <a:lstStyle/>
          <a:p>
            <a:pPr marL="711076" indent="-711076"/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Game as uncharted territory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11015" y="787400"/>
            <a:ext cx="10766795" cy="1447800"/>
          </a:xfr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Eight Kinds of 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“</a:t>
            </a:r>
            <a:r>
              <a:rPr lang="en-US" altLang="ja-JP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Fun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”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0"/>
              <a:cs typeface="ヒラギノ角ゴ Pro W3" charset="0"/>
            </a:endParaRPr>
          </a:p>
        </p:txBody>
      </p:sp>
      <p:sp>
        <p:nvSpPr>
          <p:cNvPr id="424964" name="Rectangle 4"/>
          <p:cNvSpPr>
            <a:spLocks noGrp="1" noChangeArrowheads="1"/>
          </p:cNvSpPr>
          <p:nvPr>
            <p:ph sz="quarter" idx="10"/>
          </p:nvPr>
        </p:nvSpPr>
        <p:spPr/>
        <p:txBody>
          <a:bodyPr/>
          <a:lstStyle/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Sensation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Fantasy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Narrative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Challenge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Fellowship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Discovery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Expression</a:t>
            </a:r>
          </a:p>
          <a:p>
            <a:pPr marL="711076" indent="-711076"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11076" indent="-711076">
              <a:defRPr/>
            </a:pP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5992839" y="5359400"/>
            <a:ext cx="365664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9" tIns="60949" rIns="121899" bIns="60949"/>
          <a:lstStyle/>
          <a:p>
            <a:pPr marL="711076" indent="-711076"/>
            <a:r>
              <a:rPr lang="en-US" sz="3600" i="1" dirty="0">
                <a:solidFill>
                  <a:srgbClr val="000000"/>
                </a:solidFill>
                <a:latin typeface="Times New Roman" pitchFamily="18" charset="0"/>
              </a:rPr>
              <a:t>Game as soap box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11015" y="312400"/>
            <a:ext cx="10766795" cy="1447800"/>
          </a:xfr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Eight Kinds of 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“</a:t>
            </a:r>
            <a:r>
              <a:rPr lang="en-US" altLang="ja-JP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Fun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”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0"/>
              <a:cs typeface="ヒラギノ角ゴ Pro W3" charset="0"/>
            </a:endParaRPr>
          </a:p>
        </p:txBody>
      </p:sp>
      <p:sp>
        <p:nvSpPr>
          <p:cNvPr id="424964" name="Rectangle 4"/>
          <p:cNvSpPr>
            <a:spLocks noGrp="1" noChangeArrowheads="1"/>
          </p:cNvSpPr>
          <p:nvPr>
            <p:ph sz="quarter" idx="10"/>
          </p:nvPr>
        </p:nvSpPr>
        <p:spPr>
          <a:xfrm>
            <a:off x="711015" y="1531600"/>
            <a:ext cx="10766795" cy="3657600"/>
          </a:xfrm>
        </p:spPr>
        <p:txBody>
          <a:bodyPr/>
          <a:lstStyle/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Sensation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Fantasy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Narrative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Challenge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Fellowship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Discovery</a:t>
            </a:r>
          </a:p>
          <a:p>
            <a:pPr marL="711076" indent="-711076">
              <a:defRPr/>
            </a:pPr>
            <a: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Expression</a:t>
            </a:r>
          </a:p>
          <a:p>
            <a:pPr marL="711076" indent="-711076">
              <a:defRPr/>
            </a:pP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Submission</a:t>
            </a:r>
          </a:p>
          <a:p>
            <a:pPr marL="711076" indent="-711076">
              <a:defRPr/>
            </a:pP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8132" name="Rectangle 3"/>
          <p:cNvSpPr>
            <a:spLocks noChangeArrowheads="1"/>
          </p:cNvSpPr>
          <p:nvPr/>
        </p:nvSpPr>
        <p:spPr bwMode="auto">
          <a:xfrm>
            <a:off x="5992839" y="5417475"/>
            <a:ext cx="487553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9" tIns="60949" rIns="121899" bIns="60949"/>
          <a:lstStyle/>
          <a:p>
            <a:pPr marL="711076" indent="-711076"/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Game as mindless pastime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507868" y="1981200"/>
            <a:ext cx="1147781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9" tIns="60949" rIns="121899" bIns="60949"/>
          <a:lstStyle/>
          <a:p>
            <a:r>
              <a:rPr lang="en-US" sz="3200" b="1" dirty="0">
                <a:solidFill>
                  <a:srgbClr val="000000"/>
                </a:solidFill>
                <a:latin typeface="DIN-Light" charset="0"/>
              </a:rPr>
              <a:t>Charades is </a:t>
            </a:r>
            <a:r>
              <a:rPr lang="ja-JP" altLang="en-US" sz="3200" b="1">
                <a:solidFill>
                  <a:srgbClr val="000000"/>
                </a:solidFill>
                <a:latin typeface="DIN-Light" charset="0"/>
              </a:rPr>
              <a:t>“</a:t>
            </a:r>
            <a:r>
              <a:rPr lang="en-US" altLang="ja-JP" sz="3200" b="1" dirty="0">
                <a:solidFill>
                  <a:srgbClr val="000000"/>
                </a:solidFill>
                <a:latin typeface="DIN-Light" charset="0"/>
              </a:rPr>
              <a:t>fun</a:t>
            </a:r>
            <a:r>
              <a:rPr lang="ja-JP" altLang="en-US" sz="3200" b="1">
                <a:solidFill>
                  <a:srgbClr val="000000"/>
                </a:solidFill>
                <a:latin typeface="DIN-Light" charset="0"/>
              </a:rPr>
              <a:t>”</a:t>
            </a:r>
            <a:endParaRPr lang="en-US" altLang="ja-JP" sz="3200" dirty="0">
              <a:solidFill>
                <a:srgbClr val="000000"/>
              </a:solidFill>
              <a:latin typeface="DIN-Light" charset="0"/>
            </a:endParaRPr>
          </a:p>
          <a:p>
            <a:pPr lvl="1"/>
            <a:endParaRPr lang="en-US" sz="3200" b="1" dirty="0">
              <a:solidFill>
                <a:srgbClr val="000000"/>
              </a:solidFill>
              <a:latin typeface="DIN-Light" charset="0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DIN-Light" charset="0"/>
              </a:rPr>
              <a:t>Team Fortress is </a:t>
            </a:r>
            <a:r>
              <a:rPr lang="ja-JP" altLang="en-US" sz="3200" b="1">
                <a:solidFill>
                  <a:srgbClr val="000000"/>
                </a:solidFill>
                <a:latin typeface="DIN-Light" charset="0"/>
              </a:rPr>
              <a:t>“</a:t>
            </a:r>
            <a:r>
              <a:rPr lang="en-US" altLang="ja-JP" sz="3200" b="1" dirty="0">
                <a:solidFill>
                  <a:srgbClr val="000000"/>
                </a:solidFill>
                <a:latin typeface="DIN-Light" charset="0"/>
              </a:rPr>
              <a:t>fun</a:t>
            </a:r>
            <a:r>
              <a:rPr lang="ja-JP" altLang="en-US" sz="3200" b="1">
                <a:solidFill>
                  <a:srgbClr val="000000"/>
                </a:solidFill>
                <a:latin typeface="DIN-Light" charset="0"/>
              </a:rPr>
              <a:t>”</a:t>
            </a:r>
            <a:endParaRPr lang="en-US" altLang="ja-JP" sz="3200" dirty="0">
              <a:solidFill>
                <a:srgbClr val="000000"/>
              </a:solidFill>
              <a:latin typeface="DIN-Light" charset="0"/>
            </a:endParaRPr>
          </a:p>
          <a:p>
            <a:pPr lvl="1"/>
            <a:endParaRPr lang="en-US" sz="3200" dirty="0">
              <a:solidFill>
                <a:srgbClr val="000000"/>
              </a:solidFill>
              <a:latin typeface="DIN-Light" charset="0"/>
            </a:endParaRPr>
          </a:p>
          <a:p>
            <a:pPr lvl="1"/>
            <a:endParaRPr lang="en-US" sz="3200" dirty="0">
              <a:solidFill>
                <a:srgbClr val="000000"/>
              </a:solidFill>
              <a:latin typeface="DIN-Light" charset="0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DIN-Light" charset="0"/>
              </a:rPr>
              <a:t>Final Fantasy is </a:t>
            </a:r>
            <a:r>
              <a:rPr lang="ja-JP" altLang="en-US" sz="3200" b="1">
                <a:solidFill>
                  <a:srgbClr val="000000"/>
                </a:solidFill>
                <a:latin typeface="DIN-Light" charset="0"/>
              </a:rPr>
              <a:t>“</a:t>
            </a:r>
            <a:r>
              <a:rPr lang="en-US" altLang="ja-JP" sz="3200" b="1" dirty="0">
                <a:solidFill>
                  <a:srgbClr val="000000"/>
                </a:solidFill>
                <a:latin typeface="DIN-Light" charset="0"/>
              </a:rPr>
              <a:t>fun</a:t>
            </a:r>
            <a:r>
              <a:rPr lang="ja-JP" altLang="en-US" sz="3200" b="1">
                <a:solidFill>
                  <a:srgbClr val="000000"/>
                </a:solidFill>
                <a:latin typeface="DIN-Light" charset="0"/>
              </a:rPr>
              <a:t>”</a:t>
            </a:r>
            <a:endParaRPr lang="en-US" altLang="ja-JP" sz="3200" dirty="0">
              <a:solidFill>
                <a:srgbClr val="000000"/>
              </a:solidFill>
              <a:latin typeface="DIN-Light" charset="0"/>
            </a:endParaRPr>
          </a:p>
          <a:p>
            <a:pPr lvl="1"/>
            <a:endParaRPr lang="en-US" sz="3200" dirty="0">
              <a:solidFill>
                <a:srgbClr val="000000"/>
              </a:solidFill>
              <a:latin typeface="DIN-Light" charset="0"/>
            </a:endParaRPr>
          </a:p>
        </p:txBody>
      </p:sp>
      <p:sp>
        <p:nvSpPr>
          <p:cNvPr id="429060" name="Rectangle 4"/>
          <p:cNvSpPr>
            <a:spLocks noGrp="1" noChangeArrowheads="1"/>
          </p:cNvSpPr>
          <p:nvPr>
            <p:ph type="title"/>
          </p:nvPr>
        </p:nvSpPr>
        <p:spPr>
          <a:xfrm>
            <a:off x="711015" y="685800"/>
            <a:ext cx="10766795" cy="1447800"/>
          </a:xfr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Clarifying Our Aesthetics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507868" y="1981200"/>
            <a:ext cx="1147781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9" tIns="60949" rIns="121899" bIns="60949"/>
          <a:lstStyle/>
          <a:p>
            <a:r>
              <a:rPr lang="en-US" sz="3200" b="1" dirty="0">
                <a:solidFill>
                  <a:srgbClr val="000000"/>
                </a:solidFill>
                <a:latin typeface="DIN-Light" charset="0"/>
              </a:rPr>
              <a:t>Charades is</a:t>
            </a:r>
            <a:endParaRPr lang="en-US" sz="3200" dirty="0">
              <a:solidFill>
                <a:srgbClr val="000000"/>
              </a:solidFill>
              <a:latin typeface="DIN-Light" charset="0"/>
            </a:endParaRPr>
          </a:p>
          <a:p>
            <a:pPr lvl="1"/>
            <a:r>
              <a:rPr lang="en-US" sz="3200" dirty="0">
                <a:solidFill>
                  <a:srgbClr val="000000"/>
                </a:solidFill>
                <a:latin typeface="DIN-Light" charset="0"/>
              </a:rPr>
              <a:t>Fellowship, Expression, Challenge</a:t>
            </a:r>
            <a:endParaRPr lang="en-US" sz="3200" b="1" dirty="0">
              <a:solidFill>
                <a:srgbClr val="000000"/>
              </a:solidFill>
              <a:latin typeface="DIN-Light" charset="0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DIN-Light" charset="0"/>
              </a:rPr>
              <a:t>Team Fortress is</a:t>
            </a:r>
            <a:endParaRPr lang="en-US" sz="3200" dirty="0">
              <a:solidFill>
                <a:srgbClr val="000000"/>
              </a:solidFill>
              <a:latin typeface="DIN-Light" charset="0"/>
            </a:endParaRPr>
          </a:p>
          <a:p>
            <a:pPr lvl="1"/>
            <a:r>
              <a:rPr lang="en-US" sz="3200" dirty="0">
                <a:solidFill>
                  <a:srgbClr val="000000"/>
                </a:solidFill>
                <a:latin typeface="DIN-Light" charset="0"/>
              </a:rPr>
              <a:t>Competition, Schadenfreude, Challenge, Sensation, Fantasy</a:t>
            </a:r>
          </a:p>
          <a:p>
            <a:r>
              <a:rPr lang="en-US" sz="3200" b="1" dirty="0">
                <a:solidFill>
                  <a:srgbClr val="000000"/>
                </a:solidFill>
                <a:latin typeface="DIN-Light" charset="0"/>
              </a:rPr>
              <a:t>Final Fantasy is</a:t>
            </a:r>
            <a:endParaRPr lang="en-US" sz="3200" dirty="0">
              <a:solidFill>
                <a:srgbClr val="000000"/>
              </a:solidFill>
              <a:latin typeface="DIN-Light" charset="0"/>
            </a:endParaRPr>
          </a:p>
          <a:p>
            <a:pPr lvl="1"/>
            <a:r>
              <a:rPr lang="en-US" sz="3200" dirty="0">
                <a:solidFill>
                  <a:srgbClr val="000000"/>
                </a:solidFill>
                <a:latin typeface="DIN-Light" charset="0"/>
              </a:rPr>
              <a:t>Fantasy, Narrative, Expression, Discovery, Challenge, Masochism</a:t>
            </a:r>
          </a:p>
        </p:txBody>
      </p:sp>
      <p:sp>
        <p:nvSpPr>
          <p:cNvPr id="429060" name="Rectangle 4"/>
          <p:cNvSpPr>
            <a:spLocks noGrp="1" noChangeArrowheads="1"/>
          </p:cNvSpPr>
          <p:nvPr>
            <p:ph type="title"/>
          </p:nvPr>
        </p:nvSpPr>
        <p:spPr>
          <a:xfrm>
            <a:off x="711015" y="685800"/>
            <a:ext cx="10766795" cy="1447800"/>
          </a:xfr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Clarifying Our Aesthetics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1092199"/>
            <a:ext cx="10766795" cy="2268517"/>
          </a:xfrm>
        </p:spPr>
        <p:txBody>
          <a:bodyPr/>
          <a:lstStyle/>
          <a:p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</a:rPr>
              <a:t>Each game pursues multiple aesthetics.  </a:t>
            </a:r>
            <a:br>
              <a:rPr lang="en-US" i="1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en-US" i="1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</a:rPr>
              <a:t>No Grand Unified Theory.</a:t>
            </a:r>
            <a:br>
              <a:rPr lang="en-US" i="1" dirty="0" smtClean="0">
                <a:solidFill>
                  <a:srgbClr val="000000"/>
                </a:solidFill>
                <a:latin typeface="Times New Roman" pitchFamily="18" charset="0"/>
              </a:rPr>
            </a:b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7662" y="2743200"/>
            <a:ext cx="7821163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 smtClean="0">
                <a:ea typeface="ヒラギノ角ゴ Pro W3" charset="0"/>
                <a:cs typeface="ヒラギノ角ゴ Pro W3" charset="0"/>
              </a:rPr>
              <a:t>More on Aesthetics</a:t>
            </a:r>
          </a:p>
        </p:txBody>
      </p:sp>
      <p:sp>
        <p:nvSpPr>
          <p:cNvPr id="51204" name="Content Placeholder 2"/>
          <p:cNvSpPr>
            <a:spLocks noGrp="1"/>
          </p:cNvSpPr>
          <p:nvPr>
            <p:ph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marL="91001" indent="0">
              <a:buNone/>
            </a:pPr>
            <a:r>
              <a:rPr lang="en-US" sz="3200" dirty="0" smtClean="0">
                <a:ea typeface="ヒラギノ角ゴ Pro W3" charset="0"/>
                <a:cs typeface="ヒラギノ角ゴ Pro W3" charset="0"/>
              </a:rPr>
              <a:t>Check out: Extra Credits – Aesthetics of Play</a:t>
            </a:r>
          </a:p>
          <a:p>
            <a:pPr marL="91001" indent="0">
              <a:buNone/>
            </a:pPr>
            <a:endParaRPr lang="en-US" dirty="0" smtClean="0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 bwMode="auto">
          <a:xfrm>
            <a:off x="609441" y="482600"/>
            <a:ext cx="10969943" cy="1143000"/>
          </a:xfrm>
          <a:noFill/>
          <a:ln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 smtClean="0">
                <a:ea typeface="ヒラギノ角ゴ Pro W3" charset="0"/>
                <a:cs typeface="ヒラギノ角ゴ Pro W3" charset="0"/>
              </a:rPr>
              <a:t>See Also: Nicole </a:t>
            </a:r>
            <a:r>
              <a:rPr lang="en-US" b="1" dirty="0" err="1" smtClean="0">
                <a:ea typeface="ヒラギノ角ゴ Pro W3" charset="0"/>
                <a:cs typeface="ヒラギノ角ゴ Pro W3" charset="0"/>
              </a:rPr>
              <a:t>Lazzaro</a:t>
            </a:r>
            <a:r>
              <a:rPr lang="en-US" b="1" dirty="0" smtClean="0">
                <a:ea typeface="ヒラギノ角ゴ Pro W3" charset="0"/>
                <a:cs typeface="ヒラギノ角ゴ Pro W3" charset="0"/>
              </a:rPr>
              <a:t> </a:t>
            </a:r>
          </a:p>
        </p:txBody>
      </p:sp>
      <p:pic>
        <p:nvPicPr>
          <p:cNvPr id="52227" name="Picture 2" descr="http://www.xeodesign.com/assets/images/4_Keys_Sma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309" y="1142350"/>
            <a:ext cx="5036355" cy="503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http://www.gamasutra.com/db_area/images/feature/3589/2nicole_lazzaro_lck_2645_x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707" y="1142350"/>
            <a:ext cx="3417527" cy="511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…the sound and music…</a:t>
            </a:r>
          </a:p>
        </p:txBody>
      </p:sp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3309604" y="1295955"/>
          <a:ext cx="5569616" cy="4189909"/>
        </p:xfrm>
        <a:graphic>
          <a:graphicData uri="http://schemas.openxmlformats.org/presentationml/2006/ole">
            <p:oleObj spid="_x0000_s4124" name="Image" r:id="rId4" imgW="4177778" imgH="4190476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43462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 bwMode="auto">
          <a:xfrm>
            <a:off x="609441" y="226300"/>
            <a:ext cx="10969943" cy="1143000"/>
          </a:xfrm>
          <a:noFill/>
          <a:ln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 smtClean="0">
                <a:ea typeface="ヒラギノ角ゴ Pro W3" charset="0"/>
                <a:cs typeface="ヒラギノ角ゴ Pro W3" charset="0"/>
              </a:rPr>
              <a:t>See Also: Jason </a:t>
            </a:r>
            <a:r>
              <a:rPr lang="en-US" b="1" dirty="0" err="1" smtClean="0">
                <a:ea typeface="ヒラギノ角ゴ Pro W3" charset="0"/>
                <a:cs typeface="ヒラギノ角ゴ Pro W3" charset="0"/>
              </a:rPr>
              <a:t>VandenBerghe</a:t>
            </a:r>
            <a:endParaRPr lang="en-US" b="1" dirty="0" smtClean="0"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53251" name="Picture 10" descr="C:\Users\MAHK\Downloads\ima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162" y="927275"/>
            <a:ext cx="9344766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quanticfoundry.com/wp-content/uploads/2015/12/Model-Overview.png"/>
          <p:cNvPicPr>
            <a:picLocks noChangeAspect="1" noChangeArrowheads="1"/>
          </p:cNvPicPr>
          <p:nvPr/>
        </p:nvPicPr>
        <p:blipFill>
          <a:blip r:embed="rId2"/>
          <a:srcRect t="5580" b="5940"/>
          <a:stretch>
            <a:fillRect/>
          </a:stretch>
        </p:blipFill>
        <p:spPr bwMode="auto">
          <a:xfrm>
            <a:off x="988227" y="1052615"/>
            <a:ext cx="10212373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609441" y="214415"/>
            <a:ext cx="10969943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21899" tIns="60949" rIns="121899" bIns="60949"/>
          <a:lstStyle/>
          <a:p>
            <a:pPr>
              <a:defRPr/>
            </a:pPr>
            <a:r>
              <a:rPr lang="en-US" sz="4800" b="1" kern="0" dirty="0">
                <a:solidFill>
                  <a:srgbClr val="000000"/>
                </a:solidFill>
                <a:latin typeface="+mj-lt"/>
                <a:ea typeface="ヒラギノ角ゴ Pro W3" charset="0"/>
                <a:cs typeface="ヒラギノ角ゴ Pro W3" charset="0"/>
              </a:rPr>
              <a:t>See Also: </a:t>
            </a:r>
            <a:r>
              <a:rPr lang="en-US" sz="4800" b="1" kern="0" dirty="0" err="1">
                <a:solidFill>
                  <a:srgbClr val="000000"/>
                </a:solidFill>
                <a:latin typeface="+mj-lt"/>
                <a:ea typeface="ヒラギノ角ゴ Pro W3" charset="0"/>
                <a:cs typeface="ヒラギノ角ゴ Pro W3" charset="0"/>
              </a:rPr>
              <a:t>Quantic</a:t>
            </a:r>
            <a:r>
              <a:rPr lang="en-US" sz="4800" b="1" kern="0" dirty="0">
                <a:solidFill>
                  <a:srgbClr val="000000"/>
                </a:solidFill>
                <a:latin typeface="+mj-lt"/>
                <a:ea typeface="ヒラギノ角ゴ Pro W3" charset="0"/>
                <a:cs typeface="ヒラギノ角ゴ Pro W3" charset="0"/>
              </a:rPr>
              <a:t> Foundry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Clarifying Our Goals</a:t>
            </a:r>
          </a:p>
        </p:txBody>
      </p:sp>
      <p:sp>
        <p:nvSpPr>
          <p:cNvPr id="431107" name="Rectangle 3"/>
          <p:cNvSpPr>
            <a:spLocks noGrp="1" noChangeArrowheads="1"/>
          </p:cNvSpPr>
          <p:nvPr>
            <p:ph sz="quarter" idx="10"/>
          </p:nvPr>
        </p:nvSpPr>
        <p:spPr>
          <a:xfrm>
            <a:off x="711015" y="2717800"/>
            <a:ext cx="10766795" cy="3657600"/>
          </a:xfrm>
        </p:spPr>
        <p:txBody>
          <a:bodyPr/>
          <a:lstStyle/>
          <a:p>
            <a:pPr marL="0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As designers, we can choose certain aesthetics as goals for our game design.</a:t>
            </a:r>
          </a:p>
          <a:p>
            <a:pPr marL="0"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  <a:p>
            <a:pPr marL="0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We need more than a one-word definition of our goals.</a:t>
            </a:r>
          </a:p>
          <a:p>
            <a:pPr marL="0"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A Few Words on Dynamics</a:t>
            </a:r>
          </a:p>
        </p:txBody>
      </p:sp>
      <p:sp>
        <p:nvSpPr>
          <p:cNvPr id="766979" name="Rectangle 3"/>
          <p:cNvSpPr>
            <a:spLocks noGrp="1" noChangeArrowheads="1"/>
          </p:cNvSpPr>
          <p:nvPr>
            <p:ph sz="quarter" idx="10"/>
          </p:nvPr>
        </p:nvSpPr>
        <p:spPr>
          <a:xfrm>
            <a:off x="711015" y="2717800"/>
            <a:ext cx="10766795" cy="3657600"/>
          </a:xfr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marL="0" indent="-364003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We can use abstract models to explain and predict game behaviors.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1015" y="685800"/>
            <a:ext cx="10766795" cy="1447800"/>
          </a:xfr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Example: The 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“</a:t>
            </a:r>
            <a:r>
              <a:rPr lang="en-US" altLang="ja-JP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Scourge Factor</a:t>
            </a:r>
            <a:r>
              <a:rPr lang="ja-JP" alt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”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0"/>
              <a:cs typeface="ヒラギノ角ゴ Pro W3" charset="0"/>
            </a:endParaRPr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2133045" y="2336801"/>
            <a:ext cx="2133044" cy="1293284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 eaLnBrk="0" hangingPunct="0"/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Game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7348" name="Oval 5"/>
          <p:cNvSpPr>
            <a:spLocks noChangeArrowheads="1"/>
          </p:cNvSpPr>
          <p:nvPr/>
        </p:nvSpPr>
        <p:spPr bwMode="auto">
          <a:xfrm>
            <a:off x="6602280" y="2336800"/>
            <a:ext cx="2336191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2100" dirty="0">
                <a:solidFill>
                  <a:srgbClr val="000000"/>
                </a:solidFill>
              </a:rPr>
              <a:t>Is Someone </a:t>
            </a:r>
          </a:p>
          <a:p>
            <a:pPr algn="ctr"/>
            <a:r>
              <a:rPr lang="en-US" sz="2100" dirty="0">
                <a:solidFill>
                  <a:srgbClr val="000000"/>
                </a:solidFill>
              </a:rPr>
              <a:t>Winning?</a:t>
            </a:r>
            <a:r>
              <a:rPr lang="en-US" sz="27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7349" name="Oval 6"/>
          <p:cNvSpPr>
            <a:spLocks noChangeArrowheads="1"/>
          </p:cNvSpPr>
          <p:nvPr/>
        </p:nvSpPr>
        <p:spPr bwMode="auto">
          <a:xfrm>
            <a:off x="6500707" y="4699000"/>
            <a:ext cx="2336191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Let</a:t>
            </a:r>
            <a:r>
              <a:rPr lang="en-US" altLang="ja-JP" sz="2400" dirty="0">
                <a:solidFill>
                  <a:srgbClr val="000000"/>
                </a:solidFill>
              </a:rPr>
              <a:t>’s gang up!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7350" name="Oval 7"/>
          <p:cNvSpPr>
            <a:spLocks noChangeArrowheads="1"/>
          </p:cNvSpPr>
          <p:nvPr/>
        </p:nvSpPr>
        <p:spPr bwMode="auto">
          <a:xfrm>
            <a:off x="2133045" y="4699000"/>
            <a:ext cx="2336191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Team Attack!</a:t>
            </a:r>
          </a:p>
        </p:txBody>
      </p:sp>
      <p:sp>
        <p:nvSpPr>
          <p:cNvPr id="57351" name="Line 8"/>
          <p:cNvSpPr>
            <a:spLocks noChangeShapeType="1"/>
          </p:cNvSpPr>
          <p:nvPr/>
        </p:nvSpPr>
        <p:spPr bwMode="auto">
          <a:xfrm>
            <a:off x="4367662" y="2946400"/>
            <a:ext cx="2133044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57352" name="Line 9"/>
          <p:cNvSpPr>
            <a:spLocks noChangeShapeType="1"/>
          </p:cNvSpPr>
          <p:nvPr/>
        </p:nvSpPr>
        <p:spPr bwMode="auto">
          <a:xfrm>
            <a:off x="7719589" y="3479800"/>
            <a:ext cx="0" cy="11430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57353" name="Line 10"/>
          <p:cNvSpPr>
            <a:spLocks noChangeShapeType="1"/>
          </p:cNvSpPr>
          <p:nvPr/>
        </p:nvSpPr>
        <p:spPr bwMode="auto">
          <a:xfrm flipH="1">
            <a:off x="4672383" y="5232400"/>
            <a:ext cx="1625177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57354" name="Line 11"/>
          <p:cNvSpPr>
            <a:spLocks noChangeShapeType="1"/>
          </p:cNvSpPr>
          <p:nvPr/>
        </p:nvSpPr>
        <p:spPr bwMode="auto">
          <a:xfrm flipV="1">
            <a:off x="3148780" y="3708400"/>
            <a:ext cx="0" cy="838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1015" y="685800"/>
            <a:ext cx="10766795" cy="1447800"/>
          </a:xfr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Model: Feedback Loop</a:t>
            </a:r>
          </a:p>
        </p:txBody>
      </p:sp>
      <p:sp>
        <p:nvSpPr>
          <p:cNvPr id="58371" name="Rectangle 4"/>
          <p:cNvSpPr>
            <a:spLocks noChangeArrowheads="1"/>
          </p:cNvSpPr>
          <p:nvPr/>
        </p:nvSpPr>
        <p:spPr bwMode="auto">
          <a:xfrm>
            <a:off x="2133045" y="2336801"/>
            <a:ext cx="2133044" cy="1293284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STATE</a:t>
            </a:r>
          </a:p>
        </p:txBody>
      </p:sp>
      <p:sp>
        <p:nvSpPr>
          <p:cNvPr id="58372" name="Oval 5"/>
          <p:cNvSpPr>
            <a:spLocks noChangeArrowheads="1"/>
          </p:cNvSpPr>
          <p:nvPr/>
        </p:nvSpPr>
        <p:spPr bwMode="auto">
          <a:xfrm>
            <a:off x="6602280" y="2336800"/>
            <a:ext cx="2336191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3700" dirty="0">
                <a:solidFill>
                  <a:srgbClr val="000000"/>
                </a:solidFill>
              </a:rPr>
              <a:t>Measure</a:t>
            </a:r>
          </a:p>
        </p:txBody>
      </p:sp>
      <p:sp>
        <p:nvSpPr>
          <p:cNvPr id="58373" name="Oval 6"/>
          <p:cNvSpPr>
            <a:spLocks noChangeArrowheads="1"/>
          </p:cNvSpPr>
          <p:nvPr/>
        </p:nvSpPr>
        <p:spPr bwMode="auto">
          <a:xfrm>
            <a:off x="6500707" y="4699000"/>
            <a:ext cx="2336191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3700" dirty="0">
                <a:solidFill>
                  <a:srgbClr val="000000"/>
                </a:solidFill>
              </a:rPr>
              <a:t>Decide</a:t>
            </a:r>
          </a:p>
        </p:txBody>
      </p:sp>
      <p:sp>
        <p:nvSpPr>
          <p:cNvPr id="58374" name="Oval 7"/>
          <p:cNvSpPr>
            <a:spLocks noChangeArrowheads="1"/>
          </p:cNvSpPr>
          <p:nvPr/>
        </p:nvSpPr>
        <p:spPr bwMode="auto">
          <a:xfrm>
            <a:off x="2133045" y="4699000"/>
            <a:ext cx="2336191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3700" dirty="0">
                <a:solidFill>
                  <a:srgbClr val="000000"/>
                </a:solidFill>
              </a:rPr>
              <a:t>Act</a:t>
            </a:r>
          </a:p>
        </p:txBody>
      </p:sp>
      <p:sp>
        <p:nvSpPr>
          <p:cNvPr id="58375" name="Line 8"/>
          <p:cNvSpPr>
            <a:spLocks noChangeShapeType="1"/>
          </p:cNvSpPr>
          <p:nvPr/>
        </p:nvSpPr>
        <p:spPr bwMode="auto">
          <a:xfrm>
            <a:off x="4367662" y="2946400"/>
            <a:ext cx="2133044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58376" name="Line 9"/>
          <p:cNvSpPr>
            <a:spLocks noChangeShapeType="1"/>
          </p:cNvSpPr>
          <p:nvPr/>
        </p:nvSpPr>
        <p:spPr bwMode="auto">
          <a:xfrm>
            <a:off x="7719589" y="3479800"/>
            <a:ext cx="0" cy="11430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58377" name="Line 10"/>
          <p:cNvSpPr>
            <a:spLocks noChangeShapeType="1"/>
          </p:cNvSpPr>
          <p:nvPr/>
        </p:nvSpPr>
        <p:spPr bwMode="auto">
          <a:xfrm flipH="1">
            <a:off x="4672383" y="5232400"/>
            <a:ext cx="1625177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58378" name="Line 11"/>
          <p:cNvSpPr>
            <a:spLocks noChangeShapeType="1"/>
          </p:cNvSpPr>
          <p:nvPr/>
        </p:nvSpPr>
        <p:spPr bwMode="auto">
          <a:xfrm flipV="1">
            <a:off x="3148780" y="3708400"/>
            <a:ext cx="0" cy="838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5406677" y="5359401"/>
            <a:ext cx="4782677" cy="7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pPr eaLnBrk="0" hangingPunct="0"/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An Ideal Thermostat</a:t>
            </a: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1862182" y="1035051"/>
            <a:ext cx="2365817" cy="15557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Room</a:t>
            </a: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>
            <a:off x="4318992" y="2146300"/>
            <a:ext cx="300276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lg" len="lg"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 flipH="1" flipV="1">
            <a:off x="4046013" y="4146551"/>
            <a:ext cx="3275747" cy="22013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lg" len="lg"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59398" name="Line 6"/>
          <p:cNvSpPr>
            <a:spLocks noChangeShapeType="1"/>
          </p:cNvSpPr>
          <p:nvPr/>
        </p:nvSpPr>
        <p:spPr bwMode="auto">
          <a:xfrm flipH="1">
            <a:off x="4046013" y="4588933"/>
            <a:ext cx="3275747" cy="222251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lg" len="lg"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>
            <a:off x="7922736" y="2921000"/>
            <a:ext cx="0" cy="1219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lg" len="lg"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5319914" y="3848100"/>
            <a:ext cx="1396636" cy="49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Too Cold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5319915" y="4737100"/>
            <a:ext cx="1259089" cy="49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Too Hot</a:t>
            </a:r>
          </a:p>
        </p:txBody>
      </p:sp>
      <p:pic>
        <p:nvPicPr>
          <p:cNvPr id="59402" name="Picture 10" descr="therm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2753" y="1183217"/>
            <a:ext cx="1022083" cy="177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Picture 11" descr="control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2753" y="4218518"/>
            <a:ext cx="1893923" cy="54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4" name="Picture 12" descr="coole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62182" y="4366684"/>
            <a:ext cx="2063213" cy="1049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5" name="Picture 13" descr="heater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62182" y="3331633"/>
            <a:ext cx="2092839" cy="10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6" name="Freeform 14"/>
          <p:cNvSpPr>
            <a:spLocks/>
          </p:cNvSpPr>
          <p:nvPr/>
        </p:nvSpPr>
        <p:spPr bwMode="auto">
          <a:xfrm>
            <a:off x="1544765" y="2590801"/>
            <a:ext cx="317417" cy="1257300"/>
          </a:xfrm>
          <a:custGeom>
            <a:avLst/>
            <a:gdLst>
              <a:gd name="T0" fmla="*/ 2147483647 w 168"/>
              <a:gd name="T1" fmla="*/ 2147483647 h 624"/>
              <a:gd name="T2" fmla="*/ 2147483647 w 168"/>
              <a:gd name="T3" fmla="*/ 2147483647 h 624"/>
              <a:gd name="T4" fmla="*/ 2147483647 w 168"/>
              <a:gd name="T5" fmla="*/ 2147483647 h 624"/>
              <a:gd name="T6" fmla="*/ 2147483647 w 168"/>
              <a:gd name="T7" fmla="*/ 0 h 624"/>
              <a:gd name="T8" fmla="*/ 0 60000 65536"/>
              <a:gd name="T9" fmla="*/ 0 60000 65536"/>
              <a:gd name="T10" fmla="*/ 0 60000 65536"/>
              <a:gd name="T11" fmla="*/ 0 60000 65536"/>
              <a:gd name="T12" fmla="*/ 0 w 168"/>
              <a:gd name="T13" fmla="*/ 0 h 624"/>
              <a:gd name="T14" fmla="*/ 168 w 168"/>
              <a:gd name="T15" fmla="*/ 624 h 6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8" h="624">
                <a:moveTo>
                  <a:pt x="120" y="624"/>
                </a:moveTo>
                <a:cubicBezTo>
                  <a:pt x="80" y="564"/>
                  <a:pt x="40" y="504"/>
                  <a:pt x="24" y="432"/>
                </a:cubicBezTo>
                <a:cubicBezTo>
                  <a:pt x="8" y="360"/>
                  <a:pt x="0" y="264"/>
                  <a:pt x="24" y="192"/>
                </a:cubicBezTo>
                <a:cubicBezTo>
                  <a:pt x="48" y="120"/>
                  <a:pt x="108" y="60"/>
                  <a:pt x="168" y="0"/>
                </a:cubicBez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 type="triangle" w="lg" len="lg"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59407" name="Freeform 15"/>
          <p:cNvSpPr>
            <a:spLocks/>
          </p:cNvSpPr>
          <p:nvPr/>
        </p:nvSpPr>
        <p:spPr bwMode="auto">
          <a:xfrm>
            <a:off x="1165981" y="2220384"/>
            <a:ext cx="696201" cy="2368549"/>
          </a:xfrm>
          <a:custGeom>
            <a:avLst/>
            <a:gdLst>
              <a:gd name="T0" fmla="*/ 2147483647 w 368"/>
              <a:gd name="T1" fmla="*/ 2147483647 h 1536"/>
              <a:gd name="T2" fmla="*/ 2147483647 w 368"/>
              <a:gd name="T3" fmla="*/ 2147483647 h 1536"/>
              <a:gd name="T4" fmla="*/ 2147483647 w 368"/>
              <a:gd name="T5" fmla="*/ 2147483647 h 1536"/>
              <a:gd name="T6" fmla="*/ 2147483647 w 368"/>
              <a:gd name="T7" fmla="*/ 0 h 1536"/>
              <a:gd name="T8" fmla="*/ 0 60000 65536"/>
              <a:gd name="T9" fmla="*/ 0 60000 65536"/>
              <a:gd name="T10" fmla="*/ 0 60000 65536"/>
              <a:gd name="T11" fmla="*/ 0 60000 65536"/>
              <a:gd name="T12" fmla="*/ 0 w 368"/>
              <a:gd name="T13" fmla="*/ 0 h 1536"/>
              <a:gd name="T14" fmla="*/ 368 w 368"/>
              <a:gd name="T15" fmla="*/ 1536 h 1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8" h="1536">
                <a:moveTo>
                  <a:pt x="320" y="1536"/>
                </a:moveTo>
                <a:cubicBezTo>
                  <a:pt x="192" y="1280"/>
                  <a:pt x="64" y="1024"/>
                  <a:pt x="32" y="816"/>
                </a:cubicBezTo>
                <a:cubicBezTo>
                  <a:pt x="0" y="608"/>
                  <a:pt x="72" y="424"/>
                  <a:pt x="128" y="288"/>
                </a:cubicBezTo>
                <a:cubicBezTo>
                  <a:pt x="184" y="152"/>
                  <a:pt x="276" y="76"/>
                  <a:pt x="368" y="0"/>
                </a:cubicBez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 type="triangle" w="lg" len="lg"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8125884" y="1701801"/>
            <a:ext cx="2479162" cy="61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pPr eaLnBrk="0" hangingPunct="0"/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Thermometer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409" name="Text Box 17"/>
          <p:cNvSpPr txBox="1">
            <a:spLocks noChangeArrowheads="1"/>
          </p:cNvSpPr>
          <p:nvPr/>
        </p:nvSpPr>
        <p:spPr bwMode="auto">
          <a:xfrm>
            <a:off x="7313295" y="4648201"/>
            <a:ext cx="1932538" cy="61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pPr eaLnBrk="0" hangingPunct="0"/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Controller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410" name="Text Box 18"/>
          <p:cNvSpPr txBox="1">
            <a:spLocks noChangeArrowheads="1"/>
          </p:cNvSpPr>
          <p:nvPr/>
        </p:nvSpPr>
        <p:spPr bwMode="auto">
          <a:xfrm>
            <a:off x="2319263" y="5329767"/>
            <a:ext cx="1363472" cy="61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pPr eaLnBrk="0" hangingPunct="0"/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Cooler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411" name="Text Box 19"/>
          <p:cNvSpPr txBox="1">
            <a:spLocks noChangeArrowheads="1"/>
          </p:cNvSpPr>
          <p:nvPr/>
        </p:nvSpPr>
        <p:spPr bwMode="auto">
          <a:xfrm>
            <a:off x="2408139" y="2887134"/>
            <a:ext cx="1341030" cy="61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pPr eaLnBrk="0" hangingPunct="0"/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Heater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71092" name="Rectangle 20"/>
          <p:cNvSpPr>
            <a:spLocks noGrp="1" noChangeArrowheads="1"/>
          </p:cNvSpPr>
          <p:nvPr>
            <p:ph type="title"/>
          </p:nvPr>
        </p:nvSpPr>
        <p:spPr>
          <a:xfrm>
            <a:off x="711015" y="50800"/>
            <a:ext cx="11071516" cy="1447800"/>
          </a:xfr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These Models are Well Understood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 bwMode="auto">
          <a:xfrm>
            <a:off x="711015" y="425875"/>
            <a:ext cx="10766795" cy="1041400"/>
          </a:xfrm>
          <a:noFill/>
          <a:ln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 smtClean="0">
                <a:ea typeface="ヒラギノ角ゴ Pro W3" charset="0"/>
                <a:cs typeface="ヒラギノ角ゴ Pro W3" charset="0"/>
              </a:rPr>
              <a:t>Short Break</a:t>
            </a:r>
            <a:r>
              <a:rPr lang="en-US" dirty="0" smtClean="0">
                <a:ea typeface="ヒラギノ角ゴ Pro W3" charset="0"/>
                <a:cs typeface="ヒラギノ角ゴ Pro W3" charset="0"/>
              </a:rPr>
              <a:t/>
            </a:r>
            <a:br>
              <a:rPr lang="en-US" dirty="0" smtClean="0">
                <a:ea typeface="ヒラギノ角ゴ Pro W3" charset="0"/>
                <a:cs typeface="ヒラギノ角ゴ Pro W3" charset="0"/>
              </a:rPr>
            </a:br>
            <a:r>
              <a:rPr lang="en-US" sz="3200" i="1" dirty="0" smtClean="0">
                <a:ea typeface="ヒラギノ角ゴ Pro W3" charset="0"/>
                <a:cs typeface="ヒラギノ角ゴ Pro W3" charset="0"/>
              </a:rPr>
              <a:t>Electives Start at 3:05</a:t>
            </a:r>
            <a:r>
              <a:rPr lang="en-US" dirty="0" smtClean="0">
                <a:ea typeface="ヒラギノ角ゴ Pro W3" charset="0"/>
                <a:cs typeface="ヒラギノ角ゴ Pro W3" charset="0"/>
              </a:rPr>
              <a:t/>
            </a:r>
            <a:br>
              <a:rPr lang="en-US" dirty="0" smtClean="0">
                <a:ea typeface="ヒラギノ角ゴ Pro W3" charset="0"/>
                <a:cs typeface="ヒラギノ角ゴ Pro W3" charset="0"/>
              </a:rPr>
            </a:br>
            <a:endParaRPr lang="en-US" dirty="0" smtClean="0">
              <a:ea typeface="ヒラギノ角ゴ Pro W3" charset="0"/>
              <a:cs typeface="ヒラギノ角ゴ Pro W3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22029" y="1767842"/>
          <a:ext cx="8735325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0685"/>
                <a:gridCol w="2074640"/>
              </a:tblGrid>
              <a:tr h="4876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Elective</a:t>
                      </a:r>
                      <a:endParaRPr lang="en-US" sz="24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Room</a:t>
                      </a:r>
                      <a:endParaRPr lang="en-US" sz="2400" dirty="0"/>
                    </a:p>
                  </a:txBody>
                  <a:tcPr marL="121888" marR="121888" marT="60960" marB="60960"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Game of Games</a:t>
                      </a:r>
                      <a:endParaRPr lang="en-US" sz="3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120</a:t>
                      </a:r>
                      <a:endParaRPr lang="en-US" sz="2400" dirty="0"/>
                    </a:p>
                  </a:txBody>
                  <a:tcPr marL="121888" marR="121888" marT="60960" marB="60960"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Meaning as a Mechanic</a:t>
                      </a:r>
                      <a:endParaRPr lang="en-US" sz="3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121</a:t>
                      </a:r>
                      <a:endParaRPr lang="en-US" sz="2400" dirty="0"/>
                    </a:p>
                  </a:txBody>
                  <a:tcPr marL="121888" marR="121888" marT="60960" marB="60960"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Us vs. It</a:t>
                      </a:r>
                      <a:endParaRPr lang="en-US" sz="3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122</a:t>
                      </a:r>
                      <a:endParaRPr lang="en-US" sz="2400" dirty="0"/>
                    </a:p>
                  </a:txBody>
                  <a:tcPr marL="121888" marR="121888" marT="60960" marB="60960"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Games That Teach</a:t>
                      </a:r>
                      <a:endParaRPr lang="en-US" sz="3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123</a:t>
                      </a:r>
                      <a:endParaRPr lang="en-US" sz="2400" dirty="0"/>
                    </a:p>
                  </a:txBody>
                  <a:tcPr marL="121888" marR="121888" marT="60960" marB="60960"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Horns of a Dilemma</a:t>
                      </a:r>
                      <a:endParaRPr lang="en-US" sz="3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124</a:t>
                      </a:r>
                    </a:p>
                  </a:txBody>
                  <a:tcPr marL="121888" marR="121888" marT="60960" marB="60960"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Design Jam</a:t>
                      </a:r>
                      <a:endParaRPr lang="en-US" sz="3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125</a:t>
                      </a:r>
                    </a:p>
                  </a:txBody>
                  <a:tcPr marL="121888" marR="121888" marT="60960" marB="6096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…the sound and music…</a:t>
            </a:r>
          </a:p>
        </p:txBody>
      </p:sp>
      <p:graphicFrame>
        <p:nvGraphicFramePr>
          <p:cNvPr id="52228" name="Object 4"/>
          <p:cNvGraphicFramePr>
            <a:graphicFrameLocks noChangeAspect="1"/>
          </p:cNvGraphicFramePr>
          <p:nvPr/>
        </p:nvGraphicFramePr>
        <p:xfrm>
          <a:off x="3309604" y="1295955"/>
          <a:ext cx="5569616" cy="4189909"/>
        </p:xfrm>
        <a:graphic>
          <a:graphicData uri="http://schemas.openxmlformats.org/presentationml/2006/ole">
            <p:oleObj spid="_x0000_s5148" name="Image" r:id="rId4" imgW="4177778" imgH="4190476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65059696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…and the graphics</a:t>
            </a:r>
          </a:p>
        </p:txBody>
      </p:sp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3309604" y="1295955"/>
          <a:ext cx="5569616" cy="4189909"/>
        </p:xfrm>
        <a:graphic>
          <a:graphicData uri="http://schemas.openxmlformats.org/presentationml/2006/ole">
            <p:oleObj spid="_x0000_s6172" name="Image" r:id="rId4" imgW="4177778" imgH="4190476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76381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…and the graphics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</p:spTree>
    <p:extLst>
      <p:ext uri="{BB962C8B-B14F-4D97-AF65-F5344CB8AC3E}">
        <p14:creationId xmlns="" xmlns:p14="http://schemas.microsoft.com/office/powerpoint/2010/main" val="89437254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What’s left?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</p:spTree>
    <p:extLst>
      <p:ext uri="{BB962C8B-B14F-4D97-AF65-F5344CB8AC3E}">
        <p14:creationId xmlns="" xmlns:p14="http://schemas.microsoft.com/office/powerpoint/2010/main" val="386190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47019</TotalTime>
  <Words>790</Words>
  <Application>Microsoft Office PowerPoint</Application>
  <PresentationFormat>Custom</PresentationFormat>
  <Paragraphs>274</Paragraphs>
  <Slides>57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1" baseType="lpstr">
      <vt:lpstr>Arial</vt:lpstr>
      <vt:lpstr>Candara</vt:lpstr>
      <vt:lpstr>Calibri</vt:lpstr>
      <vt:lpstr>Trebuchet MS</vt:lpstr>
      <vt:lpstr>Calibri Light</vt:lpstr>
      <vt:lpstr>ヒラギノ角ゴ Pro W3</vt:lpstr>
      <vt:lpstr>Arial Narrow</vt:lpstr>
      <vt:lpstr>MS PGothic</vt:lpstr>
      <vt:lpstr>Times New Roman</vt:lpstr>
      <vt:lpstr>DIN-Light</vt:lpstr>
      <vt:lpstr>Verdana</vt:lpstr>
      <vt:lpstr>Geneva</vt:lpstr>
      <vt:lpstr>Blank Master</vt:lpstr>
      <vt:lpstr>Image</vt:lpstr>
      <vt:lpstr>Slide 1</vt:lpstr>
      <vt:lpstr>Take a digital game…</vt:lpstr>
      <vt:lpstr>…remove the controller…</vt:lpstr>
      <vt:lpstr>…remove the controller…</vt:lpstr>
      <vt:lpstr>…the sound and music…</vt:lpstr>
      <vt:lpstr>…the sound and music…</vt:lpstr>
      <vt:lpstr>…and the graphics</vt:lpstr>
      <vt:lpstr>…and the graphics</vt:lpstr>
      <vt:lpstr>What’s left?</vt:lpstr>
      <vt:lpstr>Slide 10</vt:lpstr>
      <vt:lpstr>Paper Simulation</vt:lpstr>
      <vt:lpstr>Example Game</vt:lpstr>
      <vt:lpstr>Example Game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Exercise</vt:lpstr>
      <vt:lpstr>Brainstorm</vt:lpstr>
      <vt:lpstr>Slide 24</vt:lpstr>
      <vt:lpstr>Slide 25</vt:lpstr>
      <vt:lpstr>Build a Paper Version</vt:lpstr>
      <vt:lpstr>Alpha Deadline at 12:00</vt:lpstr>
      <vt:lpstr>Lunch</vt:lpstr>
      <vt:lpstr>Beta Test at 1:45</vt:lpstr>
      <vt:lpstr>Beta Test</vt:lpstr>
      <vt:lpstr>Discussion</vt:lpstr>
      <vt:lpstr>Using Paper Prototypes</vt:lpstr>
      <vt:lpstr>Using Paper Prototypes</vt:lpstr>
      <vt:lpstr>The MDA Framework</vt:lpstr>
      <vt:lpstr>Understanding Aesthetics</vt:lpstr>
      <vt:lpstr>Eight Kinds of “Fun”</vt:lpstr>
      <vt:lpstr>Eight Kinds of “Fun”</vt:lpstr>
      <vt:lpstr>Eight Kinds of “Fun”</vt:lpstr>
      <vt:lpstr>Eight Kinds of “Fun”</vt:lpstr>
      <vt:lpstr>Eight Kinds of “Fun”</vt:lpstr>
      <vt:lpstr>Eight Kinds of “Fun”</vt:lpstr>
      <vt:lpstr>Eight Kinds of “Fun”</vt:lpstr>
      <vt:lpstr>Eight Kinds of “Fun”</vt:lpstr>
      <vt:lpstr>Eight Kinds of “Fun”</vt:lpstr>
      <vt:lpstr>Clarifying Our Aesthetics</vt:lpstr>
      <vt:lpstr>Clarifying Our Aesthetics</vt:lpstr>
      <vt:lpstr>Each game pursues multiple aesthetics.    No Grand Unified Theory. </vt:lpstr>
      <vt:lpstr>More on Aesthetics</vt:lpstr>
      <vt:lpstr>See Also: Nicole Lazzaro </vt:lpstr>
      <vt:lpstr>See Also: Jason VandenBerghe</vt:lpstr>
      <vt:lpstr>Slide 51</vt:lpstr>
      <vt:lpstr>Clarifying Our Goals</vt:lpstr>
      <vt:lpstr>A Few Words on Dynamics</vt:lpstr>
      <vt:lpstr>Example: The “Scourge Factor”</vt:lpstr>
      <vt:lpstr>Model: Feedback Loop</vt:lpstr>
      <vt:lpstr>These Models are Well Understood</vt:lpstr>
      <vt:lpstr>Short Break Electives Start at 3:05 </vt:lpstr>
    </vt:vector>
  </TitlesOfParts>
  <Company>Stonetronix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 Simulations</dc:title>
  <dc:creator>Stone Librande</dc:creator>
  <cp:keywords>GDC 2016</cp:keywords>
  <cp:lastModifiedBy>MAHK</cp:lastModifiedBy>
  <cp:revision>2096</cp:revision>
  <cp:lastPrinted>2015-03-02T08:24:00Z</cp:lastPrinted>
  <dcterms:created xsi:type="dcterms:W3CDTF">2004-03-07T19:53:40Z</dcterms:created>
  <dcterms:modified xsi:type="dcterms:W3CDTF">2016-03-11T02:16:56Z</dcterms:modified>
</cp:coreProperties>
</file>