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7"/>
  </p:notesMasterIdLst>
  <p:handoutMasterIdLst>
    <p:handoutMasterId r:id="rId38"/>
  </p:handoutMasterIdLst>
  <p:sldIdLst>
    <p:sldId id="271" r:id="rId2"/>
    <p:sldId id="333" r:id="rId3"/>
    <p:sldId id="365" r:id="rId4"/>
    <p:sldId id="334" r:id="rId5"/>
    <p:sldId id="335" r:id="rId6"/>
    <p:sldId id="336" r:id="rId7"/>
    <p:sldId id="337" r:id="rId8"/>
    <p:sldId id="338" r:id="rId9"/>
    <p:sldId id="339" r:id="rId10"/>
    <p:sldId id="340" r:id="rId11"/>
    <p:sldId id="341" r:id="rId12"/>
    <p:sldId id="342" r:id="rId13"/>
    <p:sldId id="343" r:id="rId14"/>
    <p:sldId id="346" r:id="rId15"/>
    <p:sldId id="344" r:id="rId16"/>
    <p:sldId id="345"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32" r:id="rId36"/>
  </p:sldIdLst>
  <p:sldSz cx="9144000" cy="5143500" type="screen16x9"/>
  <p:notesSz cx="6858000" cy="9144000"/>
  <p:custDataLst>
    <p:tags r:id="rId40"/>
  </p:custDataLst>
  <p:defaultTextStyle>
    <a:defPPr>
      <a:defRPr lang="en-US"/>
    </a:defPPr>
    <a:lvl1pPr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1pPr>
    <a:lvl2pPr marL="4572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2pPr>
    <a:lvl3pPr marL="9144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3pPr>
    <a:lvl4pPr marL="13716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4pPr>
    <a:lvl5pPr marL="1828800" algn="l" rtl="0" fontAlgn="base">
      <a:spcBef>
        <a:spcPct val="0"/>
      </a:spcBef>
      <a:spcAft>
        <a:spcPct val="0"/>
      </a:spcAft>
      <a:defRPr kumimoji="1" sz="2400" kern="1200">
        <a:solidFill>
          <a:schemeClr val="tx1"/>
        </a:solidFill>
        <a:latin typeface="Verdana" charset="0"/>
        <a:ea typeface="ヒラギノ角ゴ Pro W3" charset="0"/>
        <a:cs typeface="ヒラギノ角ゴ Pro W3" charset="0"/>
      </a:defRPr>
    </a:lvl5pPr>
    <a:lvl6pPr marL="2286000" algn="l" defTabSz="457200" rtl="0" eaLnBrk="1" latinLnBrk="0" hangingPunct="1">
      <a:defRPr kumimoji="1" sz="2400" kern="1200">
        <a:solidFill>
          <a:schemeClr val="tx1"/>
        </a:solidFill>
        <a:latin typeface="Verdana" charset="0"/>
        <a:ea typeface="ヒラギノ角ゴ Pro W3" charset="0"/>
        <a:cs typeface="ヒラギノ角ゴ Pro W3" charset="0"/>
      </a:defRPr>
    </a:lvl6pPr>
    <a:lvl7pPr marL="2743200" algn="l" defTabSz="457200" rtl="0" eaLnBrk="1" latinLnBrk="0" hangingPunct="1">
      <a:defRPr kumimoji="1" sz="2400" kern="1200">
        <a:solidFill>
          <a:schemeClr val="tx1"/>
        </a:solidFill>
        <a:latin typeface="Verdana" charset="0"/>
        <a:ea typeface="ヒラギノ角ゴ Pro W3" charset="0"/>
        <a:cs typeface="ヒラギノ角ゴ Pro W3" charset="0"/>
      </a:defRPr>
    </a:lvl7pPr>
    <a:lvl8pPr marL="3200400" algn="l" defTabSz="457200" rtl="0" eaLnBrk="1" latinLnBrk="0" hangingPunct="1">
      <a:defRPr kumimoji="1" sz="2400" kern="1200">
        <a:solidFill>
          <a:schemeClr val="tx1"/>
        </a:solidFill>
        <a:latin typeface="Verdana" charset="0"/>
        <a:ea typeface="ヒラギノ角ゴ Pro W3" charset="0"/>
        <a:cs typeface="ヒラギノ角ゴ Pro W3" charset="0"/>
      </a:defRPr>
    </a:lvl8pPr>
    <a:lvl9pPr marL="3657600" algn="l" defTabSz="457200" rtl="0" eaLnBrk="1" latinLnBrk="0" hangingPunct="1">
      <a:defRPr kumimoji="1" sz="2400" kern="1200">
        <a:solidFill>
          <a:schemeClr val="tx1"/>
        </a:solidFill>
        <a:latin typeface="Verdana" charset="0"/>
        <a:ea typeface="ヒラギノ角ゴ Pro W3" charset="0"/>
        <a:cs typeface="ヒラギノ角ゴ Pro W3"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CC6600"/>
    <a:srgbClr val="996633"/>
    <a:srgbClr val="993300"/>
    <a:srgbClr val="FFCC99"/>
    <a:srgbClr val="CC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0" d="100"/>
          <a:sy n="140" d="100"/>
        </p:scale>
        <p:origin x="-560" y="-1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ea typeface="+mn-ea"/>
                <a:cs typeface="+mn-cs"/>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45" charset="0"/>
                <a:ea typeface="+mn-ea"/>
                <a:cs typeface="+mn-cs"/>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ea typeface="+mn-ea"/>
                <a:cs typeface="+mn-cs"/>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45" charset="0"/>
                <a:ea typeface="+mn-ea"/>
                <a:cs typeface="+mn-cs"/>
              </a:defRPr>
            </a:lvl1pPr>
          </a:lstStyle>
          <a:p>
            <a:pPr>
              <a:defRPr/>
            </a:pPr>
            <a:fld id="{0E677AC1-6896-8247-AA56-FC27C0FD45F7}" type="slidenum">
              <a:rPr lang="en-US"/>
              <a:pPr>
                <a:defRPr/>
              </a:pPr>
              <a:t>‹#›</a:t>
            </a:fld>
            <a:endParaRPr lang="en-US"/>
          </a:p>
        </p:txBody>
      </p:sp>
    </p:spTree>
    <p:extLst>
      <p:ext uri="{BB962C8B-B14F-4D97-AF65-F5344CB8AC3E}">
        <p14:creationId xmlns:p14="http://schemas.microsoft.com/office/powerpoint/2010/main" val="79916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ea typeface="+mn-ea"/>
                <a:cs typeface="+mn-cs"/>
              </a:defRPr>
            </a:lvl1pPr>
          </a:lstStyle>
          <a:p>
            <a:pPr>
              <a:defRPr/>
            </a:pPr>
            <a:endParaRPr lang="en-US"/>
          </a:p>
        </p:txBody>
      </p:sp>
      <p:sp>
        <p:nvSpPr>
          <p:cNvPr id="4099"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atin typeface="Verdana" pitchFamily="45" charset="0"/>
                <a:ea typeface="+mn-ea"/>
                <a:cs typeface="+mn-cs"/>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ea typeface="+mn-ea"/>
                <a:cs typeface="+mn-cs"/>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a:latin typeface="Verdana" pitchFamily="45" charset="0"/>
                <a:ea typeface="+mn-ea"/>
                <a:cs typeface="+mn-cs"/>
              </a:defRPr>
            </a:lvl1pPr>
          </a:lstStyle>
          <a:p>
            <a:pPr>
              <a:defRPr/>
            </a:pPr>
            <a:fld id="{CB8C4C1C-06D4-2C49-9F49-CD2E4D9D839B}" type="slidenum">
              <a:rPr lang="en-US"/>
              <a:pPr>
                <a:defRPr/>
              </a:pPr>
              <a:t>‹#›</a:t>
            </a:fld>
            <a:endParaRPr lang="en-US"/>
          </a:p>
        </p:txBody>
      </p:sp>
    </p:spTree>
    <p:extLst>
      <p:ext uri="{BB962C8B-B14F-4D97-AF65-F5344CB8AC3E}">
        <p14:creationId xmlns:p14="http://schemas.microsoft.com/office/powerpoint/2010/main" val="1216988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2:40</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a:t>
            </a:fld>
            <a:endParaRPr lang="en-US"/>
          </a:p>
        </p:txBody>
      </p:sp>
    </p:spTree>
    <p:extLst>
      <p:ext uri="{BB962C8B-B14F-4D97-AF65-F5344CB8AC3E}">
        <p14:creationId xmlns:p14="http://schemas.microsoft.com/office/powerpoint/2010/main" val="343562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11</a:t>
            </a:fld>
            <a:endParaRPr lang="en-US"/>
          </a:p>
        </p:txBody>
      </p:sp>
    </p:spTree>
    <p:extLst>
      <p:ext uri="{BB962C8B-B14F-4D97-AF65-F5344CB8AC3E}">
        <p14:creationId xmlns:p14="http://schemas.microsoft.com/office/powerpoint/2010/main" val="9636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12</a:t>
            </a:fld>
            <a:endParaRPr lang="en-US"/>
          </a:p>
        </p:txBody>
      </p:sp>
    </p:spTree>
    <p:extLst>
      <p:ext uri="{BB962C8B-B14F-4D97-AF65-F5344CB8AC3E}">
        <p14:creationId xmlns:p14="http://schemas.microsoft.com/office/powerpoint/2010/main" val="309050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13</a:t>
            </a:fld>
            <a:endParaRPr lang="en-US"/>
          </a:p>
        </p:txBody>
      </p:sp>
    </p:spTree>
    <p:extLst>
      <p:ext uri="{BB962C8B-B14F-4D97-AF65-F5344CB8AC3E}">
        <p14:creationId xmlns:p14="http://schemas.microsoft.com/office/powerpoint/2010/main" val="3190156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14</a:t>
            </a:fld>
            <a:endParaRPr lang="en-US"/>
          </a:p>
        </p:txBody>
      </p:sp>
    </p:spTree>
    <p:extLst>
      <p:ext uri="{BB962C8B-B14F-4D97-AF65-F5344CB8AC3E}">
        <p14:creationId xmlns:p14="http://schemas.microsoft.com/office/powerpoint/2010/main" val="258333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15</a:t>
            </a:fld>
            <a:endParaRPr lang="en-US"/>
          </a:p>
        </p:txBody>
      </p:sp>
    </p:spTree>
    <p:extLst>
      <p:ext uri="{BB962C8B-B14F-4D97-AF65-F5344CB8AC3E}">
        <p14:creationId xmlns:p14="http://schemas.microsoft.com/office/powerpoint/2010/main" val="373555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16</a:t>
            </a:fld>
            <a:endParaRPr lang="en-US"/>
          </a:p>
        </p:txBody>
      </p:sp>
    </p:spTree>
    <p:extLst>
      <p:ext uri="{BB962C8B-B14F-4D97-AF65-F5344CB8AC3E}">
        <p14:creationId xmlns:p14="http://schemas.microsoft.com/office/powerpoint/2010/main" val="282676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minutes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17</a:t>
            </a:fld>
            <a:endParaRPr lang="en-US"/>
          </a:p>
        </p:txBody>
      </p:sp>
    </p:spTree>
    <p:extLst>
      <p:ext uri="{BB962C8B-B14F-4D97-AF65-F5344CB8AC3E}">
        <p14:creationId xmlns:p14="http://schemas.microsoft.com/office/powerpoint/2010/main" val="240088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minutes</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18</a:t>
            </a:fld>
            <a:endParaRPr lang="en-US"/>
          </a:p>
        </p:txBody>
      </p:sp>
    </p:spTree>
    <p:extLst>
      <p:ext uri="{BB962C8B-B14F-4D97-AF65-F5344CB8AC3E}">
        <p14:creationId xmlns:p14="http://schemas.microsoft.com/office/powerpoint/2010/main" val="3538349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1:05</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19</a:t>
            </a:fld>
            <a:endParaRPr lang="en-US"/>
          </a:p>
        </p:txBody>
      </p:sp>
    </p:spTree>
    <p:extLst>
      <p:ext uri="{BB962C8B-B14F-4D97-AF65-F5344CB8AC3E}">
        <p14:creationId xmlns:p14="http://schemas.microsoft.com/office/powerpoint/2010/main" val="228523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20</a:t>
            </a:fld>
            <a:endParaRPr lang="en-US"/>
          </a:p>
        </p:txBody>
      </p:sp>
    </p:spTree>
    <p:extLst>
      <p:ext uri="{BB962C8B-B14F-4D97-AF65-F5344CB8AC3E}">
        <p14:creationId xmlns:p14="http://schemas.microsoft.com/office/powerpoint/2010/main" val="241989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2:40</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a:t>
            </a:fld>
            <a:endParaRPr lang="en-US"/>
          </a:p>
        </p:txBody>
      </p:sp>
    </p:spTree>
    <p:extLst>
      <p:ext uri="{BB962C8B-B14F-4D97-AF65-F5344CB8AC3E}">
        <p14:creationId xmlns:p14="http://schemas.microsoft.com/office/powerpoint/2010/main" val="412924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21</a:t>
            </a:fld>
            <a:endParaRPr lang="en-US"/>
          </a:p>
        </p:txBody>
      </p:sp>
    </p:spTree>
    <p:extLst>
      <p:ext uri="{BB962C8B-B14F-4D97-AF65-F5344CB8AC3E}">
        <p14:creationId xmlns:p14="http://schemas.microsoft.com/office/powerpoint/2010/main" val="34771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1:15 minutes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22</a:t>
            </a:fld>
            <a:endParaRPr lang="en-US"/>
          </a:p>
        </p:txBody>
      </p:sp>
    </p:spTree>
    <p:extLst>
      <p:ext uri="{BB962C8B-B14F-4D97-AF65-F5344CB8AC3E}">
        <p14:creationId xmlns:p14="http://schemas.microsoft.com/office/powerpoint/2010/main" val="30212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 mins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23</a:t>
            </a:fld>
            <a:endParaRPr lang="en-US"/>
          </a:p>
        </p:txBody>
      </p:sp>
    </p:spTree>
    <p:extLst>
      <p:ext uri="{BB962C8B-B14F-4D97-AF65-F5344CB8AC3E}">
        <p14:creationId xmlns:p14="http://schemas.microsoft.com/office/powerpoint/2010/main" val="55933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 mins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24</a:t>
            </a:fld>
            <a:endParaRPr lang="en-US"/>
          </a:p>
        </p:txBody>
      </p:sp>
    </p:spTree>
    <p:extLst>
      <p:ext uri="{BB962C8B-B14F-4D97-AF65-F5344CB8AC3E}">
        <p14:creationId xmlns:p14="http://schemas.microsoft.com/office/powerpoint/2010/main" val="12270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“Let’s picture a game wherein there is a gas chamber shaped like a well. You the player are dropping innocent Jews down into the gas chamber, and they come in all shapes and sizes. There are old ones and young ones, fat ones and tall ones. As they fall to the bottom, they grab onto each other and try to form human pyramids to get to the top of the well. Should they manage to get out, the game is over and you lose. But if you pack them in tightly enough, the ones on the bottom succumb to the gas and die.</a:t>
            </a:r>
          </a:p>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“I do not want to play this game. Do you? Yet it is Tetris. You could have well-proven, stellar game design mechanics applied towards a quite repugnant premise.”</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25</a:t>
            </a:fld>
            <a:endParaRPr lang="en-US"/>
          </a:p>
        </p:txBody>
      </p:sp>
    </p:spTree>
    <p:extLst>
      <p:ext uri="{BB962C8B-B14F-4D97-AF65-F5344CB8AC3E}">
        <p14:creationId xmlns:p14="http://schemas.microsoft.com/office/powerpoint/2010/main" val="168196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26</a:t>
            </a:fld>
            <a:endParaRPr lang="en-US"/>
          </a:p>
        </p:txBody>
      </p:sp>
    </p:spTree>
    <p:extLst>
      <p:ext uri="{BB962C8B-B14F-4D97-AF65-F5344CB8AC3E}">
        <p14:creationId xmlns:p14="http://schemas.microsoft.com/office/powerpoint/2010/main" val="603378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27</a:t>
            </a:fld>
            <a:endParaRPr lang="en-US"/>
          </a:p>
        </p:txBody>
      </p:sp>
    </p:spTree>
    <p:extLst>
      <p:ext uri="{BB962C8B-B14F-4D97-AF65-F5344CB8AC3E}">
        <p14:creationId xmlns:p14="http://schemas.microsoft.com/office/powerpoint/2010/main" val="1534888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Two games can have different aesthetics even while the mechanics are the same.  </a:t>
            </a:r>
          </a:p>
          <a:p>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Everyone expects Monty Python to be funny, but a relatively unknown game designer making a game about dropping bodies in a pit is </a:t>
            </a:r>
            <a:r>
              <a:rPr kumimoji="1" lang="en-US" sz="1200" kern="1200" dirty="0" err="1" smtClean="0">
                <a:solidFill>
                  <a:schemeClr val="tx1"/>
                </a:solidFill>
                <a:effectLst/>
                <a:latin typeface="Verdana" pitchFamily="45" charset="0"/>
                <a:ea typeface="ヒラギノ角ゴ Pro W3" pitchFamily="80" charset="-128"/>
                <a:cs typeface="ヒラギノ角ゴ Pro W3" pitchFamily="80" charset="-128"/>
              </a:rPr>
              <a:t>kinda</a:t>
            </a:r>
            <a:r>
              <a:rPr kumimoji="1" lang="en-US" sz="1200" kern="1200" dirty="0" smtClean="0">
                <a:solidFill>
                  <a:schemeClr val="tx1"/>
                </a:solidFill>
                <a:effectLst/>
                <a:latin typeface="Verdana" pitchFamily="45" charset="0"/>
                <a:ea typeface="ヒラギノ角ゴ Pro W3" pitchFamily="80" charset="-128"/>
                <a:cs typeface="ヒラギノ角ゴ Pro W3" pitchFamily="80" charset="-128"/>
              </a:rPr>
              <a:t> creepy.   (screams were particularly creepy) </a:t>
            </a:r>
          </a:p>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28</a:t>
            </a:fld>
            <a:endParaRPr lang="en-US"/>
          </a:p>
        </p:txBody>
      </p:sp>
    </p:spTree>
    <p:extLst>
      <p:ext uri="{BB962C8B-B14F-4D97-AF65-F5344CB8AC3E}">
        <p14:creationId xmlns:p14="http://schemas.microsoft.com/office/powerpoint/2010/main" val="1865213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 mins  DANIEL’S FROZEN CHILDREN EXAMPLE.</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29</a:t>
            </a:fld>
            <a:endParaRPr lang="en-US"/>
          </a:p>
        </p:txBody>
      </p:sp>
    </p:spTree>
    <p:extLst>
      <p:ext uri="{BB962C8B-B14F-4D97-AF65-F5344CB8AC3E}">
        <p14:creationId xmlns:p14="http://schemas.microsoft.com/office/powerpoint/2010/main" val="3001973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hours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30</a:t>
            </a:fld>
            <a:endParaRPr lang="en-US"/>
          </a:p>
        </p:txBody>
      </p:sp>
    </p:spTree>
    <p:extLst>
      <p:ext uri="{BB962C8B-B14F-4D97-AF65-F5344CB8AC3E}">
        <p14:creationId xmlns:p14="http://schemas.microsoft.com/office/powerpoint/2010/main" val="286520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Dan’s story about player’s risking Freezing to death to save people, but not for currency </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4</a:t>
            </a:fld>
            <a:endParaRPr lang="en-US"/>
          </a:p>
        </p:txBody>
      </p:sp>
    </p:spTree>
    <p:extLst>
      <p:ext uri="{BB962C8B-B14F-4D97-AF65-F5344CB8AC3E}">
        <p14:creationId xmlns:p14="http://schemas.microsoft.com/office/powerpoint/2010/main" val="1276456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2:15 mins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31</a:t>
            </a:fld>
            <a:endParaRPr lang="en-US"/>
          </a:p>
        </p:txBody>
      </p:sp>
    </p:spTree>
    <p:extLst>
      <p:ext uri="{BB962C8B-B14F-4D97-AF65-F5344CB8AC3E}">
        <p14:creationId xmlns:p14="http://schemas.microsoft.com/office/powerpoint/2010/main" val="2185351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2:30 mins</a:t>
            </a:r>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34</a:t>
            </a:fld>
            <a:endParaRPr lang="en-US"/>
          </a:p>
        </p:txBody>
      </p:sp>
    </p:spTree>
    <p:extLst>
      <p:ext uri="{BB962C8B-B14F-4D97-AF65-F5344CB8AC3E}">
        <p14:creationId xmlns:p14="http://schemas.microsoft.com/office/powerpoint/2010/main" val="27678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5</a:t>
            </a:fld>
            <a:endParaRPr lang="en-US"/>
          </a:p>
        </p:txBody>
      </p:sp>
    </p:spTree>
    <p:extLst>
      <p:ext uri="{BB962C8B-B14F-4D97-AF65-F5344CB8AC3E}">
        <p14:creationId xmlns:p14="http://schemas.microsoft.com/office/powerpoint/2010/main" val="25153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6</a:t>
            </a:fld>
            <a:endParaRPr lang="en-US"/>
          </a:p>
        </p:txBody>
      </p:sp>
    </p:spTree>
    <p:extLst>
      <p:ext uri="{BB962C8B-B14F-4D97-AF65-F5344CB8AC3E}">
        <p14:creationId xmlns:p14="http://schemas.microsoft.com/office/powerpoint/2010/main" val="335811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7</a:t>
            </a:fld>
            <a:endParaRPr lang="en-US"/>
          </a:p>
        </p:txBody>
      </p:sp>
    </p:spTree>
    <p:extLst>
      <p:ext uri="{BB962C8B-B14F-4D97-AF65-F5344CB8AC3E}">
        <p14:creationId xmlns:p14="http://schemas.microsoft.com/office/powerpoint/2010/main" val="295313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8</a:t>
            </a:fld>
            <a:endParaRPr lang="en-US"/>
          </a:p>
        </p:txBody>
      </p:sp>
    </p:spTree>
    <p:extLst>
      <p:ext uri="{BB962C8B-B14F-4D97-AF65-F5344CB8AC3E}">
        <p14:creationId xmlns:p14="http://schemas.microsoft.com/office/powerpoint/2010/main" val="260183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9</a:t>
            </a:fld>
            <a:endParaRPr lang="en-US"/>
          </a:p>
        </p:txBody>
      </p:sp>
    </p:spTree>
    <p:extLst>
      <p:ext uri="{BB962C8B-B14F-4D97-AF65-F5344CB8AC3E}">
        <p14:creationId xmlns:p14="http://schemas.microsoft.com/office/powerpoint/2010/main" val="85111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8C4C1C-06D4-2C49-9F49-CD2E4D9D839B}" type="slidenum">
              <a:rPr lang="en-US" smtClean="0"/>
              <a:pPr>
                <a:defRPr/>
              </a:pPr>
              <a:t>10</a:t>
            </a:fld>
            <a:endParaRPr lang="en-US"/>
          </a:p>
        </p:txBody>
      </p:sp>
    </p:spTree>
    <p:extLst>
      <p:ext uri="{BB962C8B-B14F-4D97-AF65-F5344CB8AC3E}">
        <p14:creationId xmlns:p14="http://schemas.microsoft.com/office/powerpoint/2010/main" val="98225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GDC16_ppt_front_16-9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Title 1"/>
          <p:cNvSpPr>
            <a:spLocks noGrp="1"/>
          </p:cNvSpPr>
          <p:nvPr>
            <p:ph type="title" idx="4294967295"/>
          </p:nvPr>
        </p:nvSpPr>
        <p:spPr bwMode="auto">
          <a:xfrm>
            <a:off x="304800" y="1276350"/>
            <a:ext cx="64770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lumMod val="95000"/>
                  </a:schemeClr>
                </a:solidFill>
              </a:defRPr>
            </a:lvl1pPr>
          </a:lstStyle>
          <a:p>
            <a:r>
              <a:rPr lang="en-US" smtClean="0"/>
              <a:t>Click to edit Master title style</a:t>
            </a:r>
            <a:endParaRPr lang="en-US" dirty="0"/>
          </a:p>
        </p:txBody>
      </p:sp>
      <p:pic>
        <p:nvPicPr>
          <p:cNvPr id="4" name="Picture 3" descr="GDC16_ppt_front_16-9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28446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dirty="0"/>
          </a:p>
        </p:txBody>
      </p:sp>
      <p:sp>
        <p:nvSpPr>
          <p:cNvPr id="9" name="Content Placeholder 2"/>
          <p:cNvSpPr>
            <a:spLocks noGrp="1"/>
          </p:cNvSpPr>
          <p:nvPr>
            <p:ph sz="quarter" idx="10"/>
          </p:nvPr>
        </p:nvSpPr>
        <p:spPr>
          <a:xfrm>
            <a:off x="533400" y="1504950"/>
            <a:ext cx="8077200" cy="2743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752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itle 1"/>
          <p:cNvSpPr>
            <a:spLocks noGrp="1"/>
          </p:cNvSpPr>
          <p:nvPr>
            <p:ph type="title" idx="4294967295"/>
          </p:nvPr>
        </p:nvSpPr>
        <p:spPr bwMode="auto">
          <a:xfrm>
            <a:off x="533400" y="1276350"/>
            <a:ext cx="80010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to edit Master title style</a:t>
            </a:r>
            <a:endParaRPr lang="en-US" dirty="0"/>
          </a:p>
        </p:txBody>
      </p:sp>
      <p:pic>
        <p:nvPicPr>
          <p:cNvPr id="6" name="Picture 5" descr="GDC16_ppt_front_16-9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2844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533400" y="666750"/>
            <a:ext cx="8077200" cy="781050"/>
          </a:xfrm>
          <a:prstGeom prst="rect">
            <a:avLst/>
          </a:prstGeom>
        </p:spPr>
        <p:txBody>
          <a:bodyPr/>
          <a:lstStyle/>
          <a:p>
            <a:endParaRPr lang="en-US" dirty="0"/>
          </a:p>
        </p:txBody>
      </p:sp>
      <p:sp>
        <p:nvSpPr>
          <p:cNvPr id="9" name="Content Placeholder 2"/>
          <p:cNvSpPr>
            <a:spLocks noGrp="1"/>
          </p:cNvSpPr>
          <p:nvPr>
            <p:ph sz="quarter" idx="10"/>
          </p:nvPr>
        </p:nvSpPr>
        <p:spPr>
          <a:xfrm>
            <a:off x="533400" y="1504950"/>
            <a:ext cx="8077200" cy="2743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528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DC16_ppt_back_16-9_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4" name="Picture 3" descr="GDC16_ppt_back_16-9_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cSld>
  <p:clrMap bg1="dk2" tx1="lt1" bg2="dk1" tx2="lt2" accent1="accent1" accent2="accent2" accent3="accent3" accent4="accent4" accent5="accent5" accent6="accent6" hlink="hlink" folHlink="folHlink"/>
  <p:sldLayoutIdLst>
    <p:sldLayoutId id="2147483683" r:id="rId1"/>
    <p:sldLayoutId id="2147483684" r:id="rId2"/>
    <p:sldLayoutId id="2147483681" r:id="rId3"/>
    <p:sldLayoutId id="2147483680" r:id="rId4"/>
  </p:sldLayoutIdLst>
  <p:txStyles>
    <p:titleStyle>
      <a:lvl1pPr algn="l" rtl="0" eaLnBrk="1" fontAlgn="base" hangingPunct="1">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2pPr>
      <a:lvl3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3pPr>
      <a:lvl4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4pPr>
      <a:lvl5pPr algn="l" rtl="0" eaLnBrk="1" fontAlgn="base" hangingPunct="1">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5pPr>
      <a:lvl6pPr marL="457200" algn="l" rtl="0" eaLnBrk="1" fontAlgn="base" hangingPunct="1">
        <a:spcBef>
          <a:spcPct val="0"/>
        </a:spcBef>
        <a:spcAft>
          <a:spcPct val="0"/>
        </a:spcAft>
        <a:defRPr sz="4000">
          <a:solidFill>
            <a:srgbClr val="000000"/>
          </a:solidFill>
          <a:latin typeface="Verdana" pitchFamily="45" charset="0"/>
        </a:defRPr>
      </a:lvl6pPr>
      <a:lvl7pPr marL="914400" algn="l" rtl="0" eaLnBrk="1" fontAlgn="base" hangingPunct="1">
        <a:spcBef>
          <a:spcPct val="0"/>
        </a:spcBef>
        <a:spcAft>
          <a:spcPct val="0"/>
        </a:spcAft>
        <a:defRPr sz="4000">
          <a:solidFill>
            <a:srgbClr val="000000"/>
          </a:solidFill>
          <a:latin typeface="Verdana" pitchFamily="45" charset="0"/>
        </a:defRPr>
      </a:lvl7pPr>
      <a:lvl8pPr marL="1371600" algn="l" rtl="0" eaLnBrk="1" fontAlgn="base" hangingPunct="1">
        <a:spcBef>
          <a:spcPct val="0"/>
        </a:spcBef>
        <a:spcAft>
          <a:spcPct val="0"/>
        </a:spcAft>
        <a:defRPr sz="4000">
          <a:solidFill>
            <a:srgbClr val="000000"/>
          </a:solidFill>
          <a:latin typeface="Verdana" pitchFamily="45" charset="0"/>
        </a:defRPr>
      </a:lvl8pPr>
      <a:lvl9pPr marL="1828800" algn="l" rtl="0" eaLnBrk="1" fontAlgn="base" hangingPunct="1">
        <a:spcBef>
          <a:spcPct val="0"/>
        </a:spcBef>
        <a:spcAft>
          <a:spcPct val="0"/>
        </a:spcAft>
        <a:defRPr sz="4000">
          <a:solidFill>
            <a:srgbClr val="000000"/>
          </a:solidFill>
          <a:latin typeface="Verdana" pitchFamily="45" charset="0"/>
        </a:defRPr>
      </a:lvl9pPr>
    </p:titleStyle>
    <p:bodyStyle>
      <a:lvl1pPr marL="342900" indent="-342900" algn="l" rtl="0" eaLnBrk="1" fontAlgn="base" hangingPunct="1">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1" fontAlgn="base" hangingPunct="1">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1" fontAlgn="base" hangingPunct="1">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1" fontAlgn="base" hangingPunct="1">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1" fontAlgn="base" hangingPunct="1">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eaLnBrk="1" fontAlgn="base" hangingPunct="1">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idx="4294967295"/>
          </p:nvPr>
        </p:nvSpPr>
        <p:spPr bwMode="auto">
          <a:xfrm>
            <a:off x="685800" y="1276350"/>
            <a:ext cx="6172200"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FFFFFF"/>
                </a:solidFill>
                <a:latin typeface="Verdana" charset="0"/>
                <a:ea typeface="ヒラギノ角ゴ Pro W3" charset="0"/>
                <a:cs typeface="ヒラギノ角ゴ Pro W3" charset="0"/>
              </a:rPr>
              <a:t>Game System Topologies</a:t>
            </a:r>
            <a:r>
              <a:rPr lang="en-US" dirty="0">
                <a:solidFill>
                  <a:srgbClr val="FFFFFF"/>
                </a:solidFill>
                <a:latin typeface="Verdana" charset="0"/>
                <a:ea typeface="ヒラギノ角ゴ Pro W3" charset="0"/>
                <a:cs typeface="ヒラギノ角ゴ Pro W3" charset="0"/>
              </a:rPr>
              <a:t/>
            </a:r>
            <a:br>
              <a:rPr lang="en-US" dirty="0">
                <a:solidFill>
                  <a:srgbClr val="FFFFFF"/>
                </a:solidFill>
                <a:latin typeface="Verdana" charset="0"/>
                <a:ea typeface="ヒラギノ角ゴ Pro W3" charset="0"/>
                <a:cs typeface="ヒラギノ角ゴ Pro W3" charset="0"/>
              </a:rPr>
            </a:br>
            <a:r>
              <a:rPr lang="en-US" dirty="0">
                <a:solidFill>
                  <a:srgbClr val="FFFFFF"/>
                </a:solidFill>
                <a:latin typeface="Verdana" charset="0"/>
                <a:ea typeface="ヒラギノ角ゴ Pro W3" charset="0"/>
                <a:cs typeface="ヒラギノ角ゴ Pro W3" charset="0"/>
              </a:rPr>
              <a:t/>
            </a:r>
            <a:br>
              <a:rPr lang="en-US" dirty="0">
                <a:solidFill>
                  <a:srgbClr val="FFFFFF"/>
                </a:solidFill>
                <a:latin typeface="Verdana" charset="0"/>
                <a:ea typeface="ヒラギノ角ゴ Pro W3" charset="0"/>
                <a:cs typeface="ヒラギノ角ゴ Pro W3" charset="0"/>
              </a:rPr>
            </a:br>
            <a:r>
              <a:rPr lang="en-US" sz="2400" b="1" dirty="0" smtClean="0">
                <a:solidFill>
                  <a:srgbClr val="FFFFFF"/>
                </a:solidFill>
                <a:latin typeface="Verdana" charset="0"/>
                <a:ea typeface="ヒラギノ角ゴ Pro W3" charset="0"/>
                <a:cs typeface="ヒラギノ角ゴ Pro W3" charset="0"/>
              </a:rPr>
              <a:t>Marc LeBlanc</a:t>
            </a:r>
            <a:r>
              <a:rPr lang="en-US" sz="2400" dirty="0">
                <a:solidFill>
                  <a:srgbClr val="FFFFFF"/>
                </a:solidFill>
                <a:latin typeface="Verdana" charset="0"/>
                <a:ea typeface="ヒラギノ角ゴ Pro W3" charset="0"/>
                <a:cs typeface="ヒラギノ角ゴ Pro W3" charset="0"/>
              </a:rPr>
              <a:t/>
            </a:r>
            <a:br>
              <a:rPr lang="en-US" sz="2400" dirty="0">
                <a:solidFill>
                  <a:srgbClr val="FFFFFF"/>
                </a:solidFill>
                <a:latin typeface="Verdana" charset="0"/>
                <a:ea typeface="ヒラギノ角ゴ Pro W3" charset="0"/>
                <a:cs typeface="ヒラギノ角ゴ Pro W3" charset="0"/>
              </a:rPr>
            </a:br>
            <a:endParaRPr lang="en-US" sz="2400" dirty="0">
              <a:solidFill>
                <a:srgbClr val="FFFFFF"/>
              </a:solidFill>
              <a:latin typeface="Verdana" charset="0"/>
              <a:ea typeface="ヒラギノ角ゴ Pro W3" charset="0"/>
              <a:cs typeface="ヒラギノ角ゴ Pro W3"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3962400" cy="2743200"/>
          </a:xfrm>
        </p:spPr>
        <p:txBody>
          <a:bodyPr/>
          <a:lstStyle/>
          <a:p>
            <a:r>
              <a:rPr lang="en-US" dirty="0" smtClean="0"/>
              <a:t>Lame fiction, BUT</a:t>
            </a:r>
          </a:p>
          <a:p>
            <a:r>
              <a:rPr lang="en-US" dirty="0" smtClean="0"/>
              <a:t>Memorable</a:t>
            </a:r>
          </a:p>
          <a:p>
            <a:r>
              <a:rPr lang="en-US" dirty="0" smtClean="0"/>
              <a:t>Simple gestures</a:t>
            </a:r>
            <a:endParaRPr lang="en-US" dirty="0"/>
          </a:p>
          <a:p>
            <a:r>
              <a:rPr lang="en-US" dirty="0" smtClean="0"/>
              <a:t>Has been </a:t>
            </a:r>
            <a:r>
              <a:rPr lang="en-US" strike="sngStrike" dirty="0" smtClean="0"/>
              <a:t>hacked</a:t>
            </a:r>
            <a:r>
              <a:rPr lang="en-US" dirty="0" smtClean="0"/>
              <a:t> expanded to…</a:t>
            </a:r>
          </a:p>
        </p:txBody>
      </p:sp>
      <p:pic>
        <p:nvPicPr>
          <p:cNvPr id="4" name="Picture 3" descr="https://encrypted-tbn0.gstatic.com/images?q=tbn:ANd9GcRukIWHhwaIWLJmjG-XzjYGH015mYUo693WL2a5RJJqqqyZLI3D4w"/>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0150"/>
            <a:ext cx="3581400" cy="3581400"/>
          </a:xfrm>
          <a:prstGeom prst="rect">
            <a:avLst/>
          </a:prstGeom>
          <a:noFill/>
          <a:ln>
            <a:noFill/>
          </a:ln>
        </p:spPr>
      </p:pic>
    </p:spTree>
    <p:extLst>
      <p:ext uri="{BB962C8B-B14F-4D97-AF65-F5344CB8AC3E}">
        <p14:creationId xmlns:p14="http://schemas.microsoft.com/office/powerpoint/2010/main" val="16469537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457200" y="1504950"/>
            <a:ext cx="4038600" cy="2743200"/>
          </a:xfrm>
        </p:spPr>
        <p:txBody>
          <a:bodyPr/>
          <a:lstStyle/>
          <a:p>
            <a:r>
              <a:rPr lang="en-US" dirty="0" smtClean="0"/>
              <a:t>Or this…</a:t>
            </a:r>
            <a:endParaRPr lang="en-US" dirty="0"/>
          </a:p>
          <a:p>
            <a:r>
              <a:rPr lang="en-US" dirty="0" smtClean="0"/>
              <a:t>Hilariously complex</a:t>
            </a:r>
          </a:p>
          <a:p>
            <a:pPr lvl="1"/>
            <a:r>
              <a:rPr lang="en-US" dirty="0" smtClean="0"/>
              <a:t>Neither Memorable nor Simple</a:t>
            </a:r>
          </a:p>
          <a:p>
            <a:pPr lvl="1"/>
            <a:r>
              <a:rPr lang="en-US" dirty="0" smtClean="0"/>
              <a:t>Playable?</a:t>
            </a:r>
          </a:p>
        </p:txBody>
      </p:sp>
      <p:pic>
        <p:nvPicPr>
          <p:cNvPr id="5" name="Picture 4" descr="http://www.umop.com/images/rps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76350"/>
            <a:ext cx="3581400" cy="3581400"/>
          </a:xfrm>
          <a:prstGeom prst="rect">
            <a:avLst/>
          </a:prstGeom>
          <a:noFill/>
          <a:ln>
            <a:noFill/>
          </a:ln>
        </p:spPr>
      </p:pic>
    </p:spTree>
    <p:extLst>
      <p:ext uri="{BB962C8B-B14F-4D97-AF65-F5344CB8AC3E}">
        <p14:creationId xmlns:p14="http://schemas.microsoft.com/office/powerpoint/2010/main" val="3051651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Common mechanic for lots of games:</a:t>
            </a:r>
            <a:endParaRPr lang="en-US" dirty="0"/>
          </a:p>
          <a:p>
            <a:pPr lvl="1"/>
            <a:r>
              <a:rPr lang="en-US" dirty="0" smtClean="0"/>
              <a:t>Punch </a:t>
            </a:r>
            <a:r>
              <a:rPr lang="en-US" dirty="0" smtClean="0">
                <a:sym typeface="Wingdings" panose="05000000000000000000" pitchFamily="2" charset="2"/>
              </a:rPr>
              <a:t></a:t>
            </a:r>
            <a:r>
              <a:rPr lang="en-US" dirty="0" smtClean="0"/>
              <a:t> Kick </a:t>
            </a:r>
            <a:r>
              <a:rPr lang="en-US" dirty="0" smtClean="0">
                <a:sym typeface="Wingdings" panose="05000000000000000000" pitchFamily="2" charset="2"/>
              </a:rPr>
              <a:t> </a:t>
            </a:r>
            <a:r>
              <a:rPr lang="en-US" dirty="0" smtClean="0"/>
              <a:t>Throw </a:t>
            </a:r>
            <a:r>
              <a:rPr lang="en-US" dirty="0" smtClean="0">
                <a:sym typeface="Wingdings" panose="05000000000000000000" pitchFamily="2" charset="2"/>
              </a:rPr>
              <a:t> </a:t>
            </a:r>
            <a:r>
              <a:rPr lang="en-US" dirty="0" smtClean="0"/>
              <a:t>Punch</a:t>
            </a:r>
          </a:p>
          <a:p>
            <a:pPr lvl="1"/>
            <a:r>
              <a:rPr lang="en-US" dirty="0" smtClean="0"/>
              <a:t>Archers </a:t>
            </a:r>
            <a:r>
              <a:rPr lang="en-US" dirty="0" smtClean="0">
                <a:sym typeface="Wingdings" panose="05000000000000000000" pitchFamily="2" charset="2"/>
              </a:rPr>
              <a:t> </a:t>
            </a:r>
            <a:r>
              <a:rPr lang="en-US" dirty="0" err="1" smtClean="0">
                <a:sym typeface="Wingdings" panose="05000000000000000000" pitchFamily="2" charset="2"/>
              </a:rPr>
              <a:t>Pikemen</a:t>
            </a:r>
            <a:r>
              <a:rPr lang="en-US" dirty="0" smtClean="0">
                <a:sym typeface="Wingdings" panose="05000000000000000000" pitchFamily="2" charset="2"/>
              </a:rPr>
              <a:t>  Cavalry  Archers</a:t>
            </a:r>
            <a:endParaRPr lang="en-US" dirty="0" smtClean="0"/>
          </a:p>
        </p:txBody>
      </p:sp>
    </p:spTree>
    <p:extLst>
      <p:ext uri="{BB962C8B-B14F-4D97-AF65-F5344CB8AC3E}">
        <p14:creationId xmlns:p14="http://schemas.microsoft.com/office/powerpoint/2010/main" val="27333615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SpyParty</a:t>
            </a:r>
            <a:r>
              <a:rPr lang="en-US" b="1" dirty="0" smtClean="0"/>
              <a:t> </a:t>
            </a:r>
            <a:r>
              <a:rPr lang="en-US" sz="2800" dirty="0" smtClean="0"/>
              <a:t>by Chris Hecker</a:t>
            </a:r>
            <a:endParaRPr lang="en-US" sz="2800"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Player 1 is a Spy at a cocktail party</a:t>
            </a:r>
            <a:endParaRPr lang="en-US" dirty="0"/>
          </a:p>
        </p:txBody>
      </p:sp>
      <p:pic>
        <p:nvPicPr>
          <p:cNvPr id="5" name="Picture 4" descr="http://www.rockpapershotgun.com/images/10/july/spyparty1.jpg"/>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76450"/>
            <a:ext cx="5715000" cy="2857500"/>
          </a:xfrm>
          <a:prstGeom prst="rect">
            <a:avLst/>
          </a:prstGeom>
          <a:noFill/>
          <a:ln>
            <a:noFill/>
          </a:ln>
        </p:spPr>
      </p:pic>
      <p:sp>
        <p:nvSpPr>
          <p:cNvPr id="6" name="Content Placeholder 2"/>
          <p:cNvSpPr txBox="1">
            <a:spLocks/>
          </p:cNvSpPr>
          <p:nvPr/>
        </p:nvSpPr>
        <p:spPr>
          <a:xfrm>
            <a:off x="533400" y="2038350"/>
            <a:ext cx="25146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kumimoji="0" lang="en-US" kern="0" dirty="0" smtClean="0"/>
              <a:t>Player 2 is a Sniper with one bullet</a:t>
            </a:r>
          </a:p>
          <a:p>
            <a:pPr marL="457200" lvl="1" indent="0">
              <a:buNone/>
            </a:pPr>
            <a:endParaRPr kumimoji="0" lang="en-US" kern="0" dirty="0"/>
          </a:p>
        </p:txBody>
      </p:sp>
    </p:spTree>
    <p:extLst>
      <p:ext uri="{BB962C8B-B14F-4D97-AF65-F5344CB8AC3E}">
        <p14:creationId xmlns:p14="http://schemas.microsoft.com/office/powerpoint/2010/main" val="39292845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SpyParty</a:t>
            </a:r>
            <a:r>
              <a:rPr lang="en-US" b="1" dirty="0" smtClean="0"/>
              <a:t> </a:t>
            </a:r>
            <a:r>
              <a:rPr lang="en-US" sz="2800" dirty="0" smtClean="0"/>
              <a:t>by Chris Hecker</a:t>
            </a:r>
            <a:endParaRPr lang="en-US" sz="2800"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What if Player 2 is an Informant who can just tap the Spy to </a:t>
            </a:r>
            <a:r>
              <a:rPr lang="en-US" i="1" dirty="0" smtClean="0"/>
              <a:t>expose</a:t>
            </a:r>
            <a:r>
              <a:rPr lang="en-US" dirty="0" smtClean="0"/>
              <a:t> him?</a:t>
            </a:r>
          </a:p>
          <a:p>
            <a:pPr lvl="1"/>
            <a:r>
              <a:rPr lang="en-US" dirty="0" smtClean="0"/>
              <a:t>Point and click</a:t>
            </a:r>
          </a:p>
          <a:p>
            <a:pPr lvl="1"/>
            <a:r>
              <a:rPr lang="en-US" dirty="0" smtClean="0"/>
              <a:t>Same mechanic, different label</a:t>
            </a:r>
          </a:p>
          <a:p>
            <a:pPr lvl="1"/>
            <a:r>
              <a:rPr lang="en-US" dirty="0" smtClean="0"/>
              <a:t>One PLAYS differently</a:t>
            </a:r>
            <a:endParaRPr lang="en-US" dirty="0"/>
          </a:p>
        </p:txBody>
      </p:sp>
    </p:spTree>
    <p:extLst>
      <p:ext uri="{BB962C8B-B14F-4D97-AF65-F5344CB8AC3E}">
        <p14:creationId xmlns:p14="http://schemas.microsoft.com/office/powerpoint/2010/main" val="30214933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Puzzle Quest </a:t>
            </a:r>
            <a:r>
              <a:rPr lang="en-US" sz="2800" dirty="0" smtClean="0"/>
              <a:t>by Steve </a:t>
            </a:r>
            <a:r>
              <a:rPr lang="en-US" sz="2800" dirty="0" err="1" smtClean="0"/>
              <a:t>Fawkner</a:t>
            </a:r>
            <a:endParaRPr lang="en-US" sz="2800" dirty="0"/>
          </a:p>
        </p:txBody>
      </p:sp>
      <p:sp>
        <p:nvSpPr>
          <p:cNvPr id="3" name="Content Placeholder 2"/>
          <p:cNvSpPr>
            <a:spLocks noGrp="1"/>
          </p:cNvSpPr>
          <p:nvPr>
            <p:ph sz="quarter" idx="10"/>
          </p:nvPr>
        </p:nvSpPr>
        <p:spPr>
          <a:xfrm>
            <a:off x="533400" y="1504950"/>
            <a:ext cx="8077200" cy="533400"/>
          </a:xfrm>
        </p:spPr>
        <p:txBody>
          <a:bodyPr/>
          <a:lstStyle/>
          <a:p>
            <a:r>
              <a:rPr lang="en-US" dirty="0" smtClean="0"/>
              <a:t>Standard Match-3 style game</a:t>
            </a:r>
            <a:endParaRPr lang="en-US" dirty="0"/>
          </a:p>
        </p:txBody>
      </p:sp>
      <p:sp>
        <p:nvSpPr>
          <p:cNvPr id="6" name="Content Placeholder 2"/>
          <p:cNvSpPr txBox="1">
            <a:spLocks/>
          </p:cNvSpPr>
          <p:nvPr/>
        </p:nvSpPr>
        <p:spPr>
          <a:xfrm>
            <a:off x="381000" y="2038350"/>
            <a:ext cx="3886200" cy="27432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lvl="1"/>
            <a:r>
              <a:rPr kumimoji="0" lang="en-US" kern="0" dirty="0" smtClean="0"/>
              <a:t>Each symbol has a different meaning</a:t>
            </a:r>
          </a:p>
          <a:p>
            <a:pPr lvl="1"/>
            <a:r>
              <a:rPr kumimoji="0" lang="en-US" kern="0" dirty="0" smtClean="0"/>
              <a:t>Players customize the meaning as they play</a:t>
            </a:r>
          </a:p>
          <a:p>
            <a:pPr marL="457200" lvl="1" indent="0">
              <a:buNone/>
            </a:pPr>
            <a:endParaRPr kumimoji="0" lang="en-US" kern="0" dirty="0"/>
          </a:p>
        </p:txBody>
      </p:sp>
      <p:pic>
        <p:nvPicPr>
          <p:cNvPr id="7" name="Picture 6" descr="http://upload.wikimedia.org/wikipedia/en/9/9d/Puzzle_quest_360.jpg"/>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38350"/>
            <a:ext cx="4724400" cy="2952750"/>
          </a:xfrm>
          <a:prstGeom prst="rect">
            <a:avLst/>
          </a:prstGeom>
          <a:noFill/>
          <a:ln>
            <a:noFill/>
          </a:ln>
        </p:spPr>
      </p:pic>
    </p:spTree>
    <p:extLst>
      <p:ext uri="{BB962C8B-B14F-4D97-AF65-F5344CB8AC3E}">
        <p14:creationId xmlns:p14="http://schemas.microsoft.com/office/powerpoint/2010/main" val="23048534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is an Input</a:t>
            </a:r>
            <a:endParaRPr lang="en-US" sz="2800"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Like Code and Story and Hardware</a:t>
            </a:r>
          </a:p>
          <a:p>
            <a:r>
              <a:rPr lang="en-US" dirty="0" smtClean="0"/>
              <a:t>Meaning is controlled by Designers</a:t>
            </a:r>
          </a:p>
          <a:p>
            <a:r>
              <a:rPr lang="en-US" dirty="0" smtClean="0"/>
              <a:t>In MDA terminology: Meaning is another element of a game’s Mechanics.</a:t>
            </a:r>
          </a:p>
        </p:txBody>
      </p:sp>
    </p:spTree>
    <p:extLst>
      <p:ext uri="{BB962C8B-B14F-4D97-AF65-F5344CB8AC3E}">
        <p14:creationId xmlns:p14="http://schemas.microsoft.com/office/powerpoint/2010/main" val="9197258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1 		   </a:t>
            </a:r>
            <a:r>
              <a:rPr lang="en-US" sz="2800" dirty="0" smtClean="0"/>
              <a:t>20 min.</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4 people per Table per game pack</a:t>
            </a:r>
          </a:p>
          <a:p>
            <a:r>
              <a:rPr lang="en-US" dirty="0" smtClean="0"/>
              <a:t>Play that game until you understand it</a:t>
            </a:r>
          </a:p>
          <a:p>
            <a:pPr lvl="1"/>
            <a:r>
              <a:rPr lang="en-US" dirty="0" smtClean="0"/>
              <a:t>Each person should play at least once</a:t>
            </a:r>
          </a:p>
          <a:p>
            <a:pPr lvl="1"/>
            <a:r>
              <a:rPr lang="en-US" dirty="0" smtClean="0"/>
              <a:t>Keep track of the choices players make</a:t>
            </a:r>
          </a:p>
          <a:p>
            <a:pPr lvl="1"/>
            <a:r>
              <a:rPr lang="en-US" dirty="0" smtClean="0"/>
              <a:t>Keep track of the results of each game</a:t>
            </a:r>
          </a:p>
          <a:p>
            <a:pPr lvl="1"/>
            <a:r>
              <a:rPr lang="en-US" dirty="0" smtClean="0"/>
              <a:t>Note the risky Vs. cooperative strategies</a:t>
            </a:r>
          </a:p>
        </p:txBody>
      </p:sp>
    </p:spTree>
    <p:extLst>
      <p:ext uri="{BB962C8B-B14F-4D97-AF65-F5344CB8AC3E}">
        <p14:creationId xmlns:p14="http://schemas.microsoft.com/office/powerpoint/2010/main" val="2238264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2 		   </a:t>
            </a:r>
            <a:r>
              <a:rPr lang="en-US" sz="2800" dirty="0" smtClean="0"/>
              <a:t>10 mins</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Create a STORY to explain the game</a:t>
            </a:r>
          </a:p>
          <a:p>
            <a:r>
              <a:rPr lang="en-US" dirty="0" smtClean="0"/>
              <a:t>Give meaningless </a:t>
            </a:r>
            <a:r>
              <a:rPr lang="en-US" dirty="0"/>
              <a:t>m</a:t>
            </a:r>
            <a:r>
              <a:rPr lang="en-US" dirty="0" smtClean="0"/>
              <a:t>echanics a meaning</a:t>
            </a:r>
          </a:p>
          <a:p>
            <a:r>
              <a:rPr lang="en-US" b="1" dirty="0" smtClean="0"/>
              <a:t>Do NOT change ANY mechanic</a:t>
            </a:r>
          </a:p>
          <a:p>
            <a:r>
              <a:rPr lang="en-US" b="1" dirty="0" smtClean="0"/>
              <a:t>DO</a:t>
            </a:r>
            <a:r>
              <a:rPr lang="en-US" dirty="0" smtClean="0"/>
              <a:t> use the fiction to push or pull players into choosing specific strategies.</a:t>
            </a:r>
          </a:p>
        </p:txBody>
      </p:sp>
    </p:spTree>
    <p:extLst>
      <p:ext uri="{BB962C8B-B14F-4D97-AF65-F5344CB8AC3E}">
        <p14:creationId xmlns:p14="http://schemas.microsoft.com/office/powerpoint/2010/main" val="35119304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 1				  </a:t>
            </a:r>
            <a:r>
              <a:rPr lang="en-US" sz="2800" dirty="0" smtClean="0"/>
              <a:t>15 mins</a:t>
            </a:r>
            <a:endParaRPr lang="en-US" sz="2800" dirty="0"/>
          </a:p>
        </p:txBody>
      </p:sp>
      <p:sp>
        <p:nvSpPr>
          <p:cNvPr id="3" name="Content Placeholder 2"/>
          <p:cNvSpPr>
            <a:spLocks noGrp="1"/>
          </p:cNvSpPr>
          <p:nvPr>
            <p:ph sz="quarter" idx="10"/>
          </p:nvPr>
        </p:nvSpPr>
        <p:spPr>
          <a:xfrm>
            <a:off x="533400" y="1504950"/>
            <a:ext cx="8077200" cy="609600"/>
          </a:xfrm>
        </p:spPr>
        <p:txBody>
          <a:bodyPr/>
          <a:lstStyle/>
          <a:p>
            <a:pPr marL="0" indent="0">
              <a:buNone/>
            </a:pPr>
            <a:r>
              <a:rPr lang="en-US" dirty="0" smtClean="0"/>
              <a:t>2 from each group PLAYTEST other games</a:t>
            </a:r>
            <a:endParaRPr lang="en-US" b="1" dirty="0"/>
          </a:p>
        </p:txBody>
      </p:sp>
      <p:sp>
        <p:nvSpPr>
          <p:cNvPr id="4" name="Content Placeholder 2"/>
          <p:cNvSpPr txBox="1">
            <a:spLocks/>
          </p:cNvSpPr>
          <p:nvPr/>
        </p:nvSpPr>
        <p:spPr>
          <a:xfrm>
            <a:off x="762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STAY &amp; TEACH </a:t>
            </a:r>
          </a:p>
          <a:p>
            <a:pPr lvl="1"/>
            <a:r>
              <a:rPr kumimoji="0" lang="en-US" kern="0" dirty="0" smtClean="0"/>
              <a:t>‘Kleenex’ Testing (always new players)</a:t>
            </a:r>
          </a:p>
          <a:p>
            <a:pPr lvl="1"/>
            <a:r>
              <a:rPr kumimoji="0" lang="en-US" kern="0" dirty="0" smtClean="0"/>
              <a:t>Track player choices and outcomes</a:t>
            </a:r>
          </a:p>
          <a:p>
            <a:pPr lvl="1"/>
            <a:r>
              <a:rPr kumimoji="0" lang="en-US" kern="0" dirty="0" smtClean="0"/>
              <a:t>Data is King!</a:t>
            </a:r>
          </a:p>
        </p:txBody>
      </p:sp>
      <p:sp>
        <p:nvSpPr>
          <p:cNvPr id="5" name="Content Placeholder 2"/>
          <p:cNvSpPr txBox="1">
            <a:spLocks/>
          </p:cNvSpPr>
          <p:nvPr/>
        </p:nvSpPr>
        <p:spPr>
          <a:xfrm>
            <a:off x="44196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PLAYTESTERS</a:t>
            </a:r>
          </a:p>
          <a:p>
            <a:pPr lvl="1"/>
            <a:r>
              <a:rPr kumimoji="0" lang="en-US" kern="0" dirty="0" smtClean="0"/>
              <a:t>Spread out</a:t>
            </a:r>
          </a:p>
          <a:p>
            <a:pPr lvl="1"/>
            <a:r>
              <a:rPr kumimoji="0" lang="en-US" kern="0" dirty="0" smtClean="0"/>
              <a:t>Play 4 games</a:t>
            </a:r>
          </a:p>
          <a:p>
            <a:pPr lvl="1"/>
            <a:r>
              <a:rPr kumimoji="0" lang="en-US" kern="0" dirty="0"/>
              <a:t>P</a:t>
            </a:r>
            <a:r>
              <a:rPr kumimoji="0" lang="en-US" kern="0" dirty="0" smtClean="0"/>
              <a:t>lay each </a:t>
            </a:r>
            <a:r>
              <a:rPr kumimoji="0" lang="en-US" kern="0" dirty="0"/>
              <a:t>g</a:t>
            </a:r>
            <a:r>
              <a:rPr kumimoji="0" lang="en-US" kern="0" dirty="0" smtClean="0"/>
              <a:t>ame only once!</a:t>
            </a:r>
          </a:p>
          <a:p>
            <a:pPr lvl="1"/>
            <a:r>
              <a:rPr kumimoji="0" lang="en-US" kern="0" dirty="0" smtClean="0"/>
              <a:t>Track your scores </a:t>
            </a:r>
          </a:p>
        </p:txBody>
      </p:sp>
    </p:spTree>
    <p:extLst>
      <p:ext uri="{BB962C8B-B14F-4D97-AF65-F5344CB8AC3E}">
        <p14:creationId xmlns:p14="http://schemas.microsoft.com/office/powerpoint/2010/main" val="4049149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81150"/>
            <a:ext cx="8077200" cy="1295400"/>
          </a:xfrm>
        </p:spPr>
        <p:txBody>
          <a:bodyPr/>
          <a:lstStyle/>
          <a:p>
            <a:r>
              <a:rPr lang="en-US" dirty="0" smtClean="0"/>
              <a:t>Meaning and Mechanics</a:t>
            </a:r>
            <a:endParaRPr lang="en-US" dirty="0"/>
          </a:p>
        </p:txBody>
      </p:sp>
      <p:sp>
        <p:nvSpPr>
          <p:cNvPr id="4" name="Content Placeholder 3"/>
          <p:cNvSpPr>
            <a:spLocks noGrp="1"/>
          </p:cNvSpPr>
          <p:nvPr>
            <p:ph sz="quarter" idx="10"/>
          </p:nvPr>
        </p:nvSpPr>
        <p:spPr>
          <a:xfrm>
            <a:off x="533400" y="3181350"/>
            <a:ext cx="8077200" cy="1066800"/>
          </a:xfrm>
        </p:spPr>
        <p:txBody>
          <a:bodyPr/>
          <a:lstStyle/>
          <a:p>
            <a:pPr marL="0" indent="0">
              <a:buNone/>
            </a:pPr>
            <a:r>
              <a:rPr lang="en-US" sz="1800" dirty="0" smtClean="0"/>
              <a:t>Andy Ashcraft</a:t>
            </a:r>
          </a:p>
          <a:p>
            <a:pPr marL="0" indent="0">
              <a:buNone/>
            </a:pPr>
            <a:r>
              <a:rPr lang="en-US" sz="1800" dirty="0" smtClean="0"/>
              <a:t>Daniel Cook</a:t>
            </a:r>
          </a:p>
          <a:p>
            <a:pPr marL="0" indent="0">
              <a:buNone/>
            </a:pPr>
            <a:r>
              <a:rPr lang="en-US" sz="1800" dirty="0" smtClean="0"/>
              <a:t>Marc LeBlanc</a:t>
            </a:r>
            <a:endParaRPr lang="en-US" sz="1800" dirty="0"/>
          </a:p>
        </p:txBody>
      </p:sp>
    </p:spTree>
    <p:extLst>
      <p:ext uri="{BB962C8B-B14F-4D97-AF65-F5344CB8AC3E}">
        <p14:creationId xmlns:p14="http://schemas.microsoft.com/office/powerpoint/2010/main" val="19151732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b="1" dirty="0" smtClean="0"/>
              <a:t>Teachers:  </a:t>
            </a:r>
            <a:r>
              <a:rPr lang="en-US" dirty="0" smtClean="0"/>
              <a:t>Did it work?  Did the Kleenex Testers play differently than you did, pre-fiction?</a:t>
            </a:r>
          </a:p>
          <a:p>
            <a:r>
              <a:rPr lang="en-US" b="1" dirty="0" err="1" smtClean="0"/>
              <a:t>Playtesters</a:t>
            </a:r>
            <a:r>
              <a:rPr lang="en-US" b="1" dirty="0"/>
              <a:t>:  </a:t>
            </a:r>
            <a:r>
              <a:rPr lang="en-US" dirty="0"/>
              <a:t>Could you tell, in one play experience, how the game was pushing you?</a:t>
            </a:r>
          </a:p>
          <a:p>
            <a:r>
              <a:rPr lang="en-US" dirty="0" smtClean="0"/>
              <a:t>What else did you notice?</a:t>
            </a:r>
          </a:p>
          <a:p>
            <a:pPr marL="0" indent="0">
              <a:buNone/>
            </a:pPr>
            <a:endParaRPr lang="en-US" dirty="0" smtClean="0"/>
          </a:p>
        </p:txBody>
      </p:sp>
    </p:spTree>
    <p:extLst>
      <p:ext uri="{BB962C8B-B14F-4D97-AF65-F5344CB8AC3E}">
        <p14:creationId xmlns:p14="http://schemas.microsoft.com/office/powerpoint/2010/main" val="38648447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&amp; ‘Irrational’ Actors		</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Game Theory terminology</a:t>
            </a:r>
          </a:p>
          <a:p>
            <a:r>
              <a:rPr lang="en-US" dirty="0" smtClean="0"/>
              <a:t>Optimized Vs. Meaningful strategies</a:t>
            </a:r>
          </a:p>
          <a:p>
            <a:r>
              <a:rPr lang="en-US" dirty="0" smtClean="0"/>
              <a:t>What external factors affect player choices?</a:t>
            </a:r>
          </a:p>
          <a:p>
            <a:pPr lvl="1"/>
            <a:r>
              <a:rPr lang="en-US" dirty="0" smtClean="0"/>
              <a:t>Social situation &amp; stakes</a:t>
            </a:r>
          </a:p>
          <a:p>
            <a:pPr lvl="1"/>
            <a:r>
              <a:rPr lang="en-US" dirty="0" smtClean="0"/>
              <a:t>Morality</a:t>
            </a:r>
          </a:p>
          <a:p>
            <a:pPr lvl="1"/>
            <a:r>
              <a:rPr lang="en-US" dirty="0" smtClean="0"/>
              <a:t>Others?</a:t>
            </a:r>
          </a:p>
          <a:p>
            <a:pPr lvl="1"/>
            <a:endParaRPr lang="en-US" dirty="0" smtClean="0"/>
          </a:p>
          <a:p>
            <a:pPr marL="0" indent="0">
              <a:buNone/>
            </a:pPr>
            <a:endParaRPr lang="en-US" dirty="0" smtClean="0"/>
          </a:p>
        </p:txBody>
      </p:sp>
    </p:spTree>
    <p:extLst>
      <p:ext uri="{BB962C8B-B14F-4D97-AF65-F5344CB8AC3E}">
        <p14:creationId xmlns:p14="http://schemas.microsoft.com/office/powerpoint/2010/main" val="802589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Players</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Are some players harder to ‘move’ away from ‘rational’ strategies?</a:t>
            </a:r>
          </a:p>
          <a:p>
            <a:pPr lvl="1"/>
            <a:r>
              <a:rPr lang="en-US" dirty="0" smtClean="0"/>
              <a:t>Hard-core Vs. Casual players</a:t>
            </a:r>
          </a:p>
          <a:p>
            <a:pPr lvl="1"/>
            <a:r>
              <a:rPr lang="en-US" dirty="0" smtClean="0"/>
              <a:t>New players Vs. Veterans</a:t>
            </a:r>
          </a:p>
          <a:p>
            <a:pPr lvl="1"/>
            <a:r>
              <a:rPr lang="en-US" dirty="0" smtClean="0"/>
              <a:t>Economists?  Lawyers?  Game Designers?</a:t>
            </a:r>
          </a:p>
          <a:p>
            <a:r>
              <a:rPr lang="en-US" dirty="0" smtClean="0"/>
              <a:t>Game design ‘literacy’?</a:t>
            </a:r>
          </a:p>
          <a:p>
            <a:pPr marL="0" indent="0">
              <a:buNone/>
            </a:pPr>
            <a:endParaRPr lang="en-US" dirty="0" smtClean="0"/>
          </a:p>
        </p:txBody>
      </p:sp>
    </p:spTree>
    <p:extLst>
      <p:ext uri="{BB962C8B-B14F-4D97-AF65-F5344CB8AC3E}">
        <p14:creationId xmlns:p14="http://schemas.microsoft.com/office/powerpoint/2010/main" val="34023008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3 		   </a:t>
            </a:r>
            <a:r>
              <a:rPr lang="en-US" sz="2800" dirty="0" smtClean="0"/>
              <a:t>5 mins</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ITERATE your fiction based on your data</a:t>
            </a:r>
          </a:p>
          <a:p>
            <a:pPr lvl="1"/>
            <a:r>
              <a:rPr lang="en-US" dirty="0" smtClean="0"/>
              <a:t>Feel free to try a completely NEW story</a:t>
            </a:r>
          </a:p>
          <a:p>
            <a:r>
              <a:rPr lang="en-US" dirty="0"/>
              <a:t>Still </a:t>
            </a:r>
            <a:r>
              <a:rPr lang="en-US" b="1" dirty="0"/>
              <a:t>DO NOT </a:t>
            </a:r>
            <a:r>
              <a:rPr lang="en-US" b="1" dirty="0" smtClean="0"/>
              <a:t>change </a:t>
            </a:r>
            <a:r>
              <a:rPr lang="en-US" b="1" dirty="0"/>
              <a:t>ANY </a:t>
            </a:r>
            <a:r>
              <a:rPr lang="en-US" b="1" dirty="0" smtClean="0"/>
              <a:t>mechanic</a:t>
            </a:r>
            <a:endParaRPr lang="en-US" b="1" dirty="0"/>
          </a:p>
          <a:p>
            <a:r>
              <a:rPr lang="en-US" dirty="0" smtClean="0"/>
              <a:t>Consider:</a:t>
            </a:r>
          </a:p>
          <a:p>
            <a:pPr lvl="1"/>
            <a:r>
              <a:rPr lang="en-US" dirty="0" smtClean="0"/>
              <a:t>Changing the stakes</a:t>
            </a:r>
          </a:p>
          <a:p>
            <a:pPr lvl="1"/>
            <a:r>
              <a:rPr lang="en-US" dirty="0" smtClean="0"/>
              <a:t>Non-symmetrical roles</a:t>
            </a:r>
          </a:p>
        </p:txBody>
      </p:sp>
    </p:spTree>
    <p:extLst>
      <p:ext uri="{BB962C8B-B14F-4D97-AF65-F5344CB8AC3E}">
        <p14:creationId xmlns:p14="http://schemas.microsoft.com/office/powerpoint/2010/main" val="20830016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 2				   </a:t>
            </a:r>
            <a:r>
              <a:rPr lang="en-US" sz="2800" dirty="0" smtClean="0"/>
              <a:t>15 mins</a:t>
            </a:r>
            <a:endParaRPr lang="en-US" sz="2800" dirty="0"/>
          </a:p>
        </p:txBody>
      </p:sp>
      <p:sp>
        <p:nvSpPr>
          <p:cNvPr id="3" name="Content Placeholder 2"/>
          <p:cNvSpPr>
            <a:spLocks noGrp="1"/>
          </p:cNvSpPr>
          <p:nvPr>
            <p:ph sz="quarter" idx="10"/>
          </p:nvPr>
        </p:nvSpPr>
        <p:spPr>
          <a:xfrm>
            <a:off x="533400" y="1504950"/>
            <a:ext cx="8077200" cy="609600"/>
          </a:xfrm>
        </p:spPr>
        <p:txBody>
          <a:bodyPr/>
          <a:lstStyle/>
          <a:p>
            <a:pPr marL="0" indent="0">
              <a:buNone/>
            </a:pPr>
            <a:r>
              <a:rPr lang="en-US" dirty="0" err="1"/>
              <a:t>P</a:t>
            </a:r>
            <a:r>
              <a:rPr lang="en-US" dirty="0" err="1" smtClean="0"/>
              <a:t>laytesters</a:t>
            </a:r>
            <a:r>
              <a:rPr lang="en-US" dirty="0" smtClean="0"/>
              <a:t> to play 4 NEW games.</a:t>
            </a:r>
            <a:endParaRPr lang="en-US" b="1" dirty="0" smtClean="0"/>
          </a:p>
        </p:txBody>
      </p:sp>
      <p:sp>
        <p:nvSpPr>
          <p:cNvPr id="4" name="Content Placeholder 2"/>
          <p:cNvSpPr txBox="1">
            <a:spLocks/>
          </p:cNvSpPr>
          <p:nvPr/>
        </p:nvSpPr>
        <p:spPr>
          <a:xfrm>
            <a:off x="762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STAY &amp; TEACH</a:t>
            </a:r>
          </a:p>
          <a:p>
            <a:pPr lvl="1"/>
            <a:r>
              <a:rPr kumimoji="0" lang="en-US" kern="0" dirty="0" smtClean="0"/>
              <a:t>Sell it with story!</a:t>
            </a:r>
          </a:p>
          <a:p>
            <a:pPr lvl="1"/>
            <a:r>
              <a:rPr kumimoji="0" lang="en-US" kern="0" dirty="0" smtClean="0"/>
              <a:t>Kleenex </a:t>
            </a:r>
            <a:r>
              <a:rPr kumimoji="0" lang="en-US" kern="0" dirty="0"/>
              <a:t>Testing</a:t>
            </a:r>
          </a:p>
          <a:p>
            <a:pPr lvl="1"/>
            <a:r>
              <a:rPr kumimoji="0" lang="en-US" kern="0" dirty="0" smtClean="0"/>
              <a:t>Track choices and results</a:t>
            </a:r>
          </a:p>
          <a:p>
            <a:pPr lvl="1"/>
            <a:r>
              <a:rPr kumimoji="0" lang="en-US" kern="0" dirty="0" smtClean="0"/>
              <a:t>Data is King!</a:t>
            </a:r>
          </a:p>
        </p:txBody>
      </p:sp>
      <p:sp>
        <p:nvSpPr>
          <p:cNvPr id="5" name="Content Placeholder 2"/>
          <p:cNvSpPr txBox="1">
            <a:spLocks/>
          </p:cNvSpPr>
          <p:nvPr/>
        </p:nvSpPr>
        <p:spPr>
          <a:xfrm>
            <a:off x="44196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PLAYTESTERS</a:t>
            </a:r>
          </a:p>
          <a:p>
            <a:pPr lvl="1"/>
            <a:r>
              <a:rPr kumimoji="0" lang="en-US" kern="0" dirty="0" smtClean="0"/>
              <a:t>Spread out</a:t>
            </a:r>
          </a:p>
          <a:p>
            <a:pPr lvl="1"/>
            <a:r>
              <a:rPr kumimoji="0" lang="en-US" kern="0" dirty="0" smtClean="0"/>
              <a:t>Play 4 new games </a:t>
            </a:r>
          </a:p>
          <a:p>
            <a:pPr lvl="1"/>
            <a:r>
              <a:rPr kumimoji="0" lang="en-US" kern="0" dirty="0" smtClean="0"/>
              <a:t>Play each game once</a:t>
            </a:r>
          </a:p>
          <a:p>
            <a:pPr lvl="1"/>
            <a:r>
              <a:rPr kumimoji="0" lang="en-US" kern="0" dirty="0" smtClean="0"/>
              <a:t>Track </a:t>
            </a:r>
            <a:r>
              <a:rPr kumimoji="0" lang="en-US" kern="0" dirty="0"/>
              <a:t>y</a:t>
            </a:r>
            <a:r>
              <a:rPr kumimoji="0" lang="en-US" kern="0" dirty="0" smtClean="0"/>
              <a:t>our scores! </a:t>
            </a:r>
          </a:p>
        </p:txBody>
      </p:sp>
    </p:spTree>
    <p:extLst>
      <p:ext uri="{BB962C8B-B14F-4D97-AF65-F5344CB8AC3E}">
        <p14:creationId xmlns:p14="http://schemas.microsoft.com/office/powerpoint/2010/main" val="14281015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382000" cy="781050"/>
          </a:xfrm>
        </p:spPr>
        <p:txBody>
          <a:bodyPr/>
          <a:lstStyle/>
          <a:p>
            <a:r>
              <a:rPr lang="en-US" dirty="0" smtClean="0"/>
              <a:t>From </a:t>
            </a:r>
            <a:r>
              <a:rPr lang="en-US" b="1" dirty="0" smtClean="0"/>
              <a:t>A Theory of Fun </a:t>
            </a:r>
            <a:r>
              <a:rPr lang="en-US" dirty="0" smtClean="0"/>
              <a:t>– </a:t>
            </a:r>
            <a:r>
              <a:rPr lang="en-US" sz="2800" dirty="0" err="1" smtClean="0"/>
              <a:t>Raph</a:t>
            </a:r>
            <a:r>
              <a:rPr lang="en-US" sz="2800" dirty="0" smtClean="0"/>
              <a:t> </a:t>
            </a:r>
            <a:r>
              <a:rPr lang="en-US" sz="2800" dirty="0" err="1" smtClean="0"/>
              <a:t>Koster</a:t>
            </a:r>
            <a:r>
              <a:rPr lang="en-US" sz="2800" dirty="0" smtClean="0"/>
              <a:t>	</a:t>
            </a:r>
            <a:endParaRPr lang="en-US" sz="2800" dirty="0"/>
          </a:p>
        </p:txBody>
      </p:sp>
      <p:sp>
        <p:nvSpPr>
          <p:cNvPr id="3" name="Content Placeholder 2"/>
          <p:cNvSpPr>
            <a:spLocks noGrp="1"/>
          </p:cNvSpPr>
          <p:nvPr>
            <p:ph sz="quarter" idx="10"/>
          </p:nvPr>
        </p:nvSpPr>
        <p:spPr>
          <a:xfrm>
            <a:off x="533400" y="1504950"/>
            <a:ext cx="8229600" cy="3276600"/>
          </a:xfrm>
        </p:spPr>
        <p:txBody>
          <a:bodyPr/>
          <a:lstStyle/>
          <a:p>
            <a:pPr marL="0" indent="0">
              <a:buNone/>
            </a:pPr>
            <a:r>
              <a:rPr lang="en-US" sz="2400" dirty="0"/>
              <a:t>“Let’s picture a game wherein there is a gas chamber shaped like a well. You the player are dropping innocent Jews down </a:t>
            </a:r>
            <a:r>
              <a:rPr lang="en-US" sz="2400" dirty="0" smtClean="0"/>
              <a:t>(in) … </a:t>
            </a:r>
            <a:r>
              <a:rPr lang="en-US" sz="2400" dirty="0"/>
              <a:t>a</a:t>
            </a:r>
            <a:r>
              <a:rPr lang="en-US" sz="2400" dirty="0" smtClean="0"/>
              <a:t>nd they </a:t>
            </a:r>
            <a:r>
              <a:rPr lang="en-US" sz="2400" dirty="0"/>
              <a:t>come in all shapes and sizes. </a:t>
            </a:r>
            <a:r>
              <a:rPr lang="en-US" sz="2400" dirty="0" smtClean="0"/>
              <a:t>… As </a:t>
            </a:r>
            <a:r>
              <a:rPr lang="en-US" sz="2400" dirty="0"/>
              <a:t>they fall to the bottom, they grab onto each other and try </a:t>
            </a:r>
            <a:r>
              <a:rPr lang="en-US" sz="2400" dirty="0" smtClean="0"/>
              <a:t>to… get </a:t>
            </a:r>
            <a:r>
              <a:rPr lang="en-US" sz="2400" dirty="0"/>
              <a:t>to the top of the well. Should they manage to get out, the game is over and you lose. But if you pack them in tightly enough, the ones on the bottom succumb to the gas and die</a:t>
            </a:r>
            <a:r>
              <a:rPr lang="en-US" sz="2400" dirty="0" smtClean="0"/>
              <a:t>.”</a:t>
            </a:r>
            <a:endParaRPr lang="en-US" sz="2400" dirty="0"/>
          </a:p>
          <a:p>
            <a:pPr marL="0" indent="0">
              <a:buNone/>
            </a:pPr>
            <a:endParaRPr lang="en-US" dirty="0" smtClean="0"/>
          </a:p>
        </p:txBody>
      </p:sp>
    </p:spTree>
    <p:extLst>
      <p:ext uri="{BB962C8B-B14F-4D97-AF65-F5344CB8AC3E}">
        <p14:creationId xmlns:p14="http://schemas.microsoft.com/office/powerpoint/2010/main" val="1953063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dirty="0"/>
              <a:t>From </a:t>
            </a:r>
            <a:r>
              <a:rPr lang="en-US" b="1" dirty="0"/>
              <a:t>A Theory of Fun </a:t>
            </a:r>
            <a:r>
              <a:rPr lang="en-US" dirty="0"/>
              <a:t>– </a:t>
            </a:r>
            <a:r>
              <a:rPr lang="en-US" sz="2800" dirty="0" err="1"/>
              <a:t>Raph</a:t>
            </a:r>
            <a:r>
              <a:rPr lang="en-US" sz="2800" dirty="0"/>
              <a:t> </a:t>
            </a:r>
            <a:r>
              <a:rPr lang="en-US" sz="2800" dirty="0" err="1"/>
              <a:t>Koster</a:t>
            </a:r>
            <a:r>
              <a:rPr lang="en-US" sz="2800" dirty="0"/>
              <a:t> </a:t>
            </a:r>
            <a:r>
              <a:rPr lang="en-US" dirty="0" smtClean="0"/>
              <a:t>		</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pPr marL="0" indent="0">
              <a:buNone/>
            </a:pPr>
            <a:r>
              <a:rPr lang="en-US" sz="2400" dirty="0"/>
              <a:t>“I do not want to play this game. Do you? Yet it is Tetris. You could have well-proven, stellar game design mechanics applied towards a quite repugnant premise</a:t>
            </a:r>
            <a:r>
              <a:rPr lang="en-US" sz="2400" dirty="0" smtClean="0"/>
              <a:t>.”</a:t>
            </a:r>
          </a:p>
          <a:p>
            <a:pPr marL="0" indent="0">
              <a:buNone/>
            </a:pPr>
            <a:endParaRPr lang="en-US" sz="2400" dirty="0"/>
          </a:p>
          <a:p>
            <a:r>
              <a:rPr lang="en-US" dirty="0"/>
              <a:t>There have been (at least) TWO games that have done (almost) exactly this!</a:t>
            </a:r>
          </a:p>
          <a:p>
            <a:pPr marL="0" indent="0">
              <a:buNone/>
            </a:pPr>
            <a:endParaRPr lang="en-US" dirty="0" smtClean="0"/>
          </a:p>
        </p:txBody>
      </p:sp>
    </p:spTree>
    <p:extLst>
      <p:ext uri="{BB962C8B-B14F-4D97-AF65-F5344CB8AC3E}">
        <p14:creationId xmlns:p14="http://schemas.microsoft.com/office/powerpoint/2010/main" val="10359968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dirty="0" smtClean="0"/>
              <a:t>“Dead Drop”</a:t>
            </a:r>
            <a:endParaRPr lang="en-US" sz="2800" dirty="0"/>
          </a:p>
        </p:txBody>
      </p:sp>
      <p:sp>
        <p:nvSpPr>
          <p:cNvPr id="3" name="Content Placeholder 2"/>
          <p:cNvSpPr>
            <a:spLocks noGrp="1"/>
          </p:cNvSpPr>
          <p:nvPr>
            <p:ph sz="quarter" idx="10"/>
          </p:nvPr>
        </p:nvSpPr>
        <p:spPr>
          <a:xfrm>
            <a:off x="152400" y="1504950"/>
            <a:ext cx="4724400" cy="3276600"/>
          </a:xfrm>
        </p:spPr>
        <p:txBody>
          <a:bodyPr/>
          <a:lstStyle/>
          <a:p>
            <a:pPr lvl="1"/>
            <a:r>
              <a:rPr lang="en-US" b="1" dirty="0" smtClean="0"/>
              <a:t>Monty Python’s Quest for the Holy Grail</a:t>
            </a:r>
          </a:p>
          <a:p>
            <a:pPr lvl="1"/>
            <a:r>
              <a:rPr lang="en-US" dirty="0" smtClean="0"/>
              <a:t>Lesley Mathieson, 1996</a:t>
            </a:r>
          </a:p>
          <a:p>
            <a:pPr lvl="1"/>
            <a:r>
              <a:rPr lang="en-US" dirty="0" smtClean="0"/>
              <a:t>Tetris with Dead Bodies</a:t>
            </a:r>
            <a:endParaRPr lang="en-US" dirty="0"/>
          </a:p>
          <a:p>
            <a:pPr marL="0" indent="0">
              <a:buNone/>
            </a:pPr>
            <a:endParaRPr lang="en-US" dirty="0" smtClean="0"/>
          </a:p>
        </p:txBody>
      </p:sp>
      <p:pic>
        <p:nvPicPr>
          <p:cNvPr id="4" name="Picture 3" descr="http://i.imgur.com/PheaFt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037" y="1945640"/>
            <a:ext cx="4160363" cy="2988310"/>
          </a:xfrm>
          <a:prstGeom prst="rect">
            <a:avLst/>
          </a:prstGeom>
          <a:noFill/>
          <a:ln>
            <a:noFill/>
          </a:ln>
        </p:spPr>
      </p:pic>
    </p:spTree>
    <p:extLst>
      <p:ext uri="{BB962C8B-B14F-4D97-AF65-F5344CB8AC3E}">
        <p14:creationId xmlns:p14="http://schemas.microsoft.com/office/powerpoint/2010/main" val="35138294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b="1" dirty="0" err="1"/>
              <a:t>Calabou</a:t>
            </a:r>
            <a:r>
              <a:rPr lang="en-US" b="1" i="1" dirty="0" err="1"/>
              <a:t>ç</a:t>
            </a:r>
            <a:r>
              <a:rPr lang="en-US" b="1" dirty="0" err="1"/>
              <a:t>o</a:t>
            </a:r>
            <a:r>
              <a:rPr lang="en-US" b="1" dirty="0"/>
              <a:t> </a:t>
            </a:r>
            <a:r>
              <a:rPr lang="en-US" b="1" dirty="0" err="1" smtClean="0"/>
              <a:t>T</a:t>
            </a:r>
            <a:r>
              <a:rPr lang="en-US" b="1" i="1" dirty="0" err="1" smtClean="0"/>
              <a:t>é</a:t>
            </a:r>
            <a:r>
              <a:rPr lang="en-US" b="1" dirty="0" err="1" smtClean="0"/>
              <a:t>trico</a:t>
            </a:r>
            <a:r>
              <a:rPr lang="en-US" b="1" dirty="0" smtClean="0"/>
              <a:t> </a:t>
            </a:r>
            <a:r>
              <a:rPr lang="en-US" sz="2800" dirty="0" smtClean="0"/>
              <a:t>(</a:t>
            </a:r>
            <a:r>
              <a:rPr lang="en-US" sz="2800" dirty="0" err="1" smtClean="0"/>
              <a:t>Tetric</a:t>
            </a:r>
            <a:r>
              <a:rPr lang="en-US" sz="2800" dirty="0" smtClean="0"/>
              <a:t> Dungeon)</a:t>
            </a:r>
            <a:endParaRPr lang="en-US" sz="2800" dirty="0"/>
          </a:p>
        </p:txBody>
      </p:sp>
      <p:sp>
        <p:nvSpPr>
          <p:cNvPr id="3" name="Content Placeholder 2"/>
          <p:cNvSpPr>
            <a:spLocks noGrp="1"/>
          </p:cNvSpPr>
          <p:nvPr>
            <p:ph sz="quarter" idx="10"/>
          </p:nvPr>
        </p:nvSpPr>
        <p:spPr>
          <a:xfrm>
            <a:off x="152400" y="1504950"/>
            <a:ext cx="4191000" cy="3276600"/>
          </a:xfrm>
        </p:spPr>
        <p:txBody>
          <a:bodyPr/>
          <a:lstStyle/>
          <a:p>
            <a:pPr lvl="1"/>
            <a:r>
              <a:rPr lang="en-US" dirty="0"/>
              <a:t>Raphael </a:t>
            </a:r>
            <a:r>
              <a:rPr lang="en-US" dirty="0" err="1" smtClean="0"/>
              <a:t>Aleixo</a:t>
            </a:r>
            <a:r>
              <a:rPr lang="en-US" dirty="0" smtClean="0"/>
              <a:t>, 2008</a:t>
            </a:r>
          </a:p>
          <a:p>
            <a:pPr lvl="1"/>
            <a:r>
              <a:rPr lang="en-US" dirty="0" smtClean="0"/>
              <a:t>Designed in response to </a:t>
            </a:r>
            <a:r>
              <a:rPr lang="en-US" b="1" dirty="0" smtClean="0"/>
              <a:t>A Theory of Fun</a:t>
            </a:r>
          </a:p>
          <a:p>
            <a:pPr lvl="2">
              <a:buNone/>
            </a:pPr>
            <a:r>
              <a:rPr lang="en-US" dirty="0" smtClean="0"/>
              <a:t>(</a:t>
            </a:r>
            <a:r>
              <a:rPr lang="en-US" dirty="0" err="1" smtClean="0"/>
              <a:t>Koster</a:t>
            </a:r>
            <a:r>
              <a:rPr lang="en-US" dirty="0" smtClean="0"/>
              <a:t> noted on his website that he found it grimly unappealing, but played it anyway.)</a:t>
            </a:r>
          </a:p>
          <a:p>
            <a:pPr lvl="1"/>
            <a:endParaRPr lang="en-US" b="1" dirty="0"/>
          </a:p>
          <a:p>
            <a:pPr marL="0" indent="0">
              <a:buNone/>
            </a:pPr>
            <a:endParaRPr lang="en-US" dirty="0" smtClean="0"/>
          </a:p>
        </p:txBody>
      </p:sp>
      <p:pic>
        <p:nvPicPr>
          <p:cNvPr id="5" name="Picture 4" descr="http://blog.politiken.dk/klik/files/2011/05/skc3a6rmbillede-2011-05-20-kl-102221.png"/>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962150"/>
            <a:ext cx="4160362" cy="2988310"/>
          </a:xfrm>
          <a:prstGeom prst="rect">
            <a:avLst/>
          </a:prstGeom>
          <a:noFill/>
          <a:ln>
            <a:noFill/>
          </a:ln>
        </p:spPr>
      </p:pic>
    </p:spTree>
    <p:extLst>
      <p:ext uri="{BB962C8B-B14F-4D97-AF65-F5344CB8AC3E}">
        <p14:creationId xmlns:p14="http://schemas.microsoft.com/office/powerpoint/2010/main" val="19192986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458200" cy="781050"/>
          </a:xfrm>
        </p:spPr>
        <p:txBody>
          <a:bodyPr/>
          <a:lstStyle/>
          <a:p>
            <a:r>
              <a:rPr lang="en-US" dirty="0" smtClean="0"/>
              <a:t>The Carrot &amp; The Stick</a:t>
            </a:r>
            <a:endParaRPr lang="en-US" sz="2800" dirty="0"/>
          </a:p>
        </p:txBody>
      </p:sp>
      <p:sp>
        <p:nvSpPr>
          <p:cNvPr id="3" name="Content Placeholder 2"/>
          <p:cNvSpPr>
            <a:spLocks noGrp="1"/>
          </p:cNvSpPr>
          <p:nvPr>
            <p:ph sz="quarter" idx="10"/>
          </p:nvPr>
        </p:nvSpPr>
        <p:spPr>
          <a:xfrm>
            <a:off x="304800" y="1504950"/>
            <a:ext cx="8458200" cy="3276600"/>
          </a:xfrm>
        </p:spPr>
        <p:txBody>
          <a:bodyPr/>
          <a:lstStyle/>
          <a:p>
            <a:pPr lvl="1"/>
            <a:r>
              <a:rPr lang="en-US" dirty="0" smtClean="0"/>
              <a:t>Fiction can be used to push players away… </a:t>
            </a:r>
          </a:p>
          <a:p>
            <a:pPr lvl="1"/>
            <a:r>
              <a:rPr lang="en-US" dirty="0" smtClean="0"/>
              <a:t>OR to draw them in. </a:t>
            </a:r>
          </a:p>
          <a:p>
            <a:pPr marL="0" indent="0">
              <a:buNone/>
            </a:pPr>
            <a:endParaRPr lang="en-US" dirty="0" smtClean="0"/>
          </a:p>
        </p:txBody>
      </p:sp>
    </p:spTree>
    <p:extLst>
      <p:ext uri="{BB962C8B-B14F-4D97-AF65-F5344CB8AC3E}">
        <p14:creationId xmlns:p14="http://schemas.microsoft.com/office/powerpoint/2010/main" val="3151422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66750"/>
            <a:ext cx="8305800" cy="781050"/>
          </a:xfrm>
        </p:spPr>
        <p:txBody>
          <a:bodyPr/>
          <a:lstStyle/>
          <a:p>
            <a:r>
              <a:rPr lang="en-US" dirty="0" smtClean="0"/>
              <a:t>Where does ‘Meaning’ Come From?</a:t>
            </a:r>
            <a:endParaRPr lang="en-US" dirty="0"/>
          </a:p>
        </p:txBody>
      </p:sp>
      <p:sp>
        <p:nvSpPr>
          <p:cNvPr id="3" name="Content Placeholder 2"/>
          <p:cNvSpPr>
            <a:spLocks noGrp="1"/>
          </p:cNvSpPr>
          <p:nvPr>
            <p:ph sz="quarter" idx="10"/>
          </p:nvPr>
        </p:nvSpPr>
        <p:spPr>
          <a:xfrm>
            <a:off x="533400" y="1504950"/>
            <a:ext cx="8077200" cy="3200400"/>
          </a:xfrm>
        </p:spPr>
        <p:txBody>
          <a:bodyPr/>
          <a:lstStyle/>
          <a:p>
            <a:r>
              <a:rPr lang="en-US" dirty="0"/>
              <a:t>T</a:t>
            </a:r>
            <a:r>
              <a:rPr lang="en-US" dirty="0" smtClean="0"/>
              <a:t>he player’s built-in expectations</a:t>
            </a:r>
          </a:p>
          <a:p>
            <a:pPr lvl="1"/>
            <a:r>
              <a:rPr lang="en-US" dirty="0" smtClean="0"/>
              <a:t>Cultures may vary.</a:t>
            </a:r>
          </a:p>
          <a:p>
            <a:r>
              <a:rPr lang="en-US" dirty="0"/>
              <a:t>E</a:t>
            </a:r>
            <a:r>
              <a:rPr lang="en-US" dirty="0" smtClean="0"/>
              <a:t>xtrinsic </a:t>
            </a:r>
            <a:r>
              <a:rPr lang="en-US" dirty="0"/>
              <a:t>and intrinsic </a:t>
            </a:r>
            <a:r>
              <a:rPr lang="en-US" dirty="0" smtClean="0"/>
              <a:t>rewards</a:t>
            </a:r>
          </a:p>
          <a:p>
            <a:pPr lvl="1"/>
            <a:r>
              <a:rPr lang="en-US" dirty="0" smtClean="0"/>
              <a:t>What we do to win tells us what is important.</a:t>
            </a:r>
            <a:endParaRPr lang="en-US" dirty="0"/>
          </a:p>
          <a:p>
            <a:r>
              <a:rPr lang="en-US" dirty="0"/>
              <a:t>T</a:t>
            </a:r>
            <a:r>
              <a:rPr lang="en-US" dirty="0" smtClean="0"/>
              <a:t>he </a:t>
            </a:r>
            <a:r>
              <a:rPr lang="en-US" dirty="0"/>
              <a:t>fiction: </a:t>
            </a:r>
            <a:endParaRPr lang="en-US" dirty="0" smtClean="0"/>
          </a:p>
          <a:p>
            <a:pPr lvl="1"/>
            <a:r>
              <a:rPr lang="en-US" dirty="0"/>
              <a:t>L</a:t>
            </a:r>
            <a:r>
              <a:rPr lang="en-US" dirty="0" smtClean="0"/>
              <a:t>abels </a:t>
            </a:r>
            <a:r>
              <a:rPr lang="en-US" dirty="0"/>
              <a:t>that we </a:t>
            </a:r>
            <a:r>
              <a:rPr lang="en-US" dirty="0" smtClean="0"/>
              <a:t>add to stuff in the game.</a:t>
            </a:r>
            <a:endParaRPr lang="en-US" dirty="0"/>
          </a:p>
        </p:txBody>
      </p:sp>
    </p:spTree>
    <p:extLst>
      <p:ext uri="{BB962C8B-B14F-4D97-AF65-F5344CB8AC3E}">
        <p14:creationId xmlns:p14="http://schemas.microsoft.com/office/powerpoint/2010/main" val="20760342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Stage 4 		   </a:t>
            </a:r>
            <a:r>
              <a:rPr lang="en-US" sz="2800" dirty="0" smtClean="0"/>
              <a:t>5 mins</a:t>
            </a:r>
            <a:endParaRPr lang="en-US" sz="2800" dirty="0"/>
          </a:p>
        </p:txBody>
      </p:sp>
      <p:sp>
        <p:nvSpPr>
          <p:cNvPr id="3" name="Content Placeholder 2"/>
          <p:cNvSpPr>
            <a:spLocks noGrp="1"/>
          </p:cNvSpPr>
          <p:nvPr>
            <p:ph sz="quarter" idx="10"/>
          </p:nvPr>
        </p:nvSpPr>
        <p:spPr>
          <a:xfrm>
            <a:off x="533400" y="1504950"/>
            <a:ext cx="8077200" cy="3276600"/>
          </a:xfrm>
        </p:spPr>
        <p:txBody>
          <a:bodyPr/>
          <a:lstStyle/>
          <a:p>
            <a:r>
              <a:rPr lang="en-US" dirty="0" smtClean="0"/>
              <a:t>ITERATE based on your data</a:t>
            </a:r>
          </a:p>
          <a:p>
            <a:r>
              <a:rPr lang="en-US" dirty="0" smtClean="0"/>
              <a:t>ONE FINAL CHANGE</a:t>
            </a:r>
          </a:p>
          <a:p>
            <a:r>
              <a:rPr lang="en-US" dirty="0"/>
              <a:t>Still </a:t>
            </a:r>
            <a:r>
              <a:rPr lang="en-US" dirty="0" smtClean="0"/>
              <a:t>do not change </a:t>
            </a:r>
            <a:r>
              <a:rPr lang="en-US" dirty="0"/>
              <a:t>ANY </a:t>
            </a:r>
            <a:r>
              <a:rPr lang="en-US" dirty="0" smtClean="0"/>
              <a:t>mechanic</a:t>
            </a:r>
            <a:endParaRPr lang="en-US" dirty="0"/>
          </a:p>
          <a:p>
            <a:r>
              <a:rPr lang="en-US" dirty="0" smtClean="0"/>
              <a:t>Change ONLY the labels to push players toward non-optimal decisions</a:t>
            </a:r>
          </a:p>
          <a:p>
            <a:r>
              <a:rPr lang="en-US" dirty="0" smtClean="0"/>
              <a:t>DON’T HOLD BACK!</a:t>
            </a:r>
          </a:p>
        </p:txBody>
      </p:sp>
    </p:spTree>
    <p:extLst>
      <p:ext uri="{BB962C8B-B14F-4D97-AF65-F5344CB8AC3E}">
        <p14:creationId xmlns:p14="http://schemas.microsoft.com/office/powerpoint/2010/main" val="24379760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Test				   </a:t>
            </a:r>
            <a:r>
              <a:rPr lang="en-US" sz="2800" dirty="0" smtClean="0"/>
              <a:t>15 mins</a:t>
            </a:r>
            <a:endParaRPr lang="en-US" sz="2800" dirty="0"/>
          </a:p>
        </p:txBody>
      </p:sp>
      <p:sp>
        <p:nvSpPr>
          <p:cNvPr id="3" name="Content Placeholder 2"/>
          <p:cNvSpPr>
            <a:spLocks noGrp="1"/>
          </p:cNvSpPr>
          <p:nvPr>
            <p:ph sz="quarter" idx="10"/>
          </p:nvPr>
        </p:nvSpPr>
        <p:spPr>
          <a:xfrm>
            <a:off x="533400" y="1504950"/>
            <a:ext cx="8077200" cy="609600"/>
          </a:xfrm>
        </p:spPr>
        <p:txBody>
          <a:bodyPr/>
          <a:lstStyle/>
          <a:p>
            <a:pPr marL="0" indent="0">
              <a:buNone/>
            </a:pPr>
            <a:r>
              <a:rPr lang="en-US" dirty="0" smtClean="0"/>
              <a:t>Send NEW </a:t>
            </a:r>
            <a:r>
              <a:rPr lang="en-US" dirty="0" err="1" smtClean="0"/>
              <a:t>Playtesters</a:t>
            </a:r>
            <a:r>
              <a:rPr lang="en-US" dirty="0" smtClean="0"/>
              <a:t> to play the games.</a:t>
            </a:r>
            <a:endParaRPr lang="en-US" b="1" dirty="0"/>
          </a:p>
        </p:txBody>
      </p:sp>
      <p:sp>
        <p:nvSpPr>
          <p:cNvPr id="4" name="Content Placeholder 2"/>
          <p:cNvSpPr txBox="1">
            <a:spLocks/>
          </p:cNvSpPr>
          <p:nvPr/>
        </p:nvSpPr>
        <p:spPr>
          <a:xfrm>
            <a:off x="76200" y="2190750"/>
            <a:ext cx="43434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STAY &amp; TEACH</a:t>
            </a:r>
          </a:p>
          <a:p>
            <a:pPr lvl="1"/>
            <a:r>
              <a:rPr kumimoji="0" lang="en-US" kern="0" dirty="0" smtClean="0"/>
              <a:t>SELL the story!</a:t>
            </a:r>
          </a:p>
          <a:p>
            <a:pPr lvl="1"/>
            <a:r>
              <a:rPr kumimoji="0" lang="en-US" kern="0" dirty="0" smtClean="0"/>
              <a:t>Kleenex </a:t>
            </a:r>
            <a:r>
              <a:rPr kumimoji="0" lang="en-US" kern="0" dirty="0"/>
              <a:t>Testing</a:t>
            </a:r>
          </a:p>
          <a:p>
            <a:pPr lvl="1"/>
            <a:r>
              <a:rPr kumimoji="0" lang="en-US" kern="0" dirty="0" smtClean="0"/>
              <a:t>Track player choices and results</a:t>
            </a:r>
          </a:p>
          <a:p>
            <a:pPr lvl="1"/>
            <a:r>
              <a:rPr kumimoji="0" lang="en-US" kern="0" dirty="0" smtClean="0"/>
              <a:t>Data is King!</a:t>
            </a:r>
          </a:p>
        </p:txBody>
      </p:sp>
      <p:sp>
        <p:nvSpPr>
          <p:cNvPr id="5" name="Content Placeholder 2"/>
          <p:cNvSpPr txBox="1">
            <a:spLocks/>
          </p:cNvSpPr>
          <p:nvPr/>
        </p:nvSpPr>
        <p:spPr>
          <a:xfrm>
            <a:off x="4267200" y="2190750"/>
            <a:ext cx="4495800" cy="2667000"/>
          </a:xfrm>
          <a:prstGeom prst="rect">
            <a:avLst/>
          </a:prstGeom>
        </p:spPr>
        <p:txBody>
          <a:bodyPr/>
          <a:lstStyle>
            <a:lvl1pPr marL="342900" indent="-342900" algn="l" rtl="0" eaLnBrk="0" fontAlgn="base" hangingPunct="0">
              <a:spcBef>
                <a:spcPct val="20000"/>
              </a:spcBef>
              <a:spcAft>
                <a:spcPct val="0"/>
              </a:spcAft>
              <a:buClr>
                <a:srgbClr val="000000"/>
              </a:buClr>
              <a:buSzPct val="75000"/>
              <a:buFont typeface="Verdana"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marL="457200" lvl="1" indent="0">
              <a:buNone/>
            </a:pPr>
            <a:r>
              <a:rPr kumimoji="0" lang="en-US" b="1" kern="0" dirty="0" smtClean="0"/>
              <a:t>PLAYTESTERS</a:t>
            </a:r>
          </a:p>
          <a:p>
            <a:pPr lvl="1"/>
            <a:r>
              <a:rPr kumimoji="0" lang="en-US" kern="0" dirty="0" smtClean="0"/>
              <a:t>Spread out</a:t>
            </a:r>
          </a:p>
          <a:p>
            <a:pPr lvl="1"/>
            <a:r>
              <a:rPr kumimoji="0" lang="en-US" kern="0" dirty="0" smtClean="0"/>
              <a:t>Play only new games</a:t>
            </a:r>
          </a:p>
          <a:p>
            <a:pPr lvl="1"/>
            <a:r>
              <a:rPr kumimoji="0" lang="en-US" kern="0" dirty="0" smtClean="0"/>
              <a:t>Play each </a:t>
            </a:r>
            <a:r>
              <a:rPr kumimoji="0" lang="en-US" kern="0" dirty="0"/>
              <a:t>g</a:t>
            </a:r>
            <a:r>
              <a:rPr kumimoji="0" lang="en-US" kern="0" dirty="0" smtClean="0"/>
              <a:t>ame once</a:t>
            </a:r>
          </a:p>
          <a:p>
            <a:pPr lvl="1"/>
            <a:r>
              <a:rPr kumimoji="0" lang="en-US" kern="0" dirty="0" smtClean="0"/>
              <a:t>Play quickly!</a:t>
            </a:r>
          </a:p>
        </p:txBody>
      </p:sp>
    </p:spTree>
    <p:extLst>
      <p:ext uri="{BB962C8B-B14F-4D97-AF65-F5344CB8AC3E}">
        <p14:creationId xmlns:p14="http://schemas.microsoft.com/office/powerpoint/2010/main" val="32766800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Discussion</a:t>
            </a:r>
            <a:endParaRPr lang="en-US" dirty="0"/>
          </a:p>
        </p:txBody>
      </p:sp>
      <p:sp>
        <p:nvSpPr>
          <p:cNvPr id="3" name="Content Placeholder 2"/>
          <p:cNvSpPr>
            <a:spLocks noGrp="1"/>
          </p:cNvSpPr>
          <p:nvPr>
            <p:ph sz="quarter" idx="10"/>
          </p:nvPr>
        </p:nvSpPr>
        <p:spPr>
          <a:xfrm>
            <a:off x="533400" y="1504950"/>
            <a:ext cx="8077200" cy="3124200"/>
          </a:xfrm>
        </p:spPr>
        <p:txBody>
          <a:bodyPr/>
          <a:lstStyle/>
          <a:p>
            <a:r>
              <a:rPr lang="en-US" dirty="0" smtClean="0"/>
              <a:t>What effect does the promise of a prize have on the </a:t>
            </a:r>
            <a:r>
              <a:rPr lang="en-US" dirty="0" err="1" smtClean="0"/>
              <a:t>playtesters</a:t>
            </a:r>
            <a:r>
              <a:rPr lang="en-US" dirty="0" smtClean="0"/>
              <a:t>?</a:t>
            </a:r>
          </a:p>
          <a:p>
            <a:r>
              <a:rPr lang="en-US" dirty="0" smtClean="0"/>
              <a:t>Where there games you did not WANT to play because of the story?</a:t>
            </a:r>
          </a:p>
          <a:p>
            <a:r>
              <a:rPr lang="en-US" dirty="0" smtClean="0"/>
              <a:t>Any final thoughts / observations?</a:t>
            </a:r>
          </a:p>
          <a:p>
            <a:endParaRPr lang="en-US" dirty="0" smtClean="0"/>
          </a:p>
        </p:txBody>
      </p:sp>
    </p:spTree>
    <p:extLst>
      <p:ext uri="{BB962C8B-B14F-4D97-AF65-F5344CB8AC3E}">
        <p14:creationId xmlns:p14="http://schemas.microsoft.com/office/powerpoint/2010/main" val="7277771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sz="quarter" idx="10"/>
          </p:nvPr>
        </p:nvSpPr>
        <p:spPr>
          <a:xfrm>
            <a:off x="457200" y="1504950"/>
            <a:ext cx="8153400" cy="3352800"/>
          </a:xfrm>
        </p:spPr>
        <p:txBody>
          <a:bodyPr/>
          <a:lstStyle/>
          <a:p>
            <a:r>
              <a:rPr lang="en-US" dirty="0" smtClean="0"/>
              <a:t>Labels and Fiction can change Meaning</a:t>
            </a:r>
          </a:p>
          <a:p>
            <a:r>
              <a:rPr lang="en-US" dirty="0" smtClean="0"/>
              <a:t>Meaning directly affects Dynamics</a:t>
            </a:r>
          </a:p>
          <a:p>
            <a:r>
              <a:rPr lang="en-US" dirty="0" smtClean="0"/>
              <a:t>Tension between meaningful play and optimized (‘rational’) play strategies</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16656773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0"/>
          </p:nvPr>
        </p:nvSpPr>
        <p:spPr>
          <a:xfrm>
            <a:off x="457200" y="1504950"/>
            <a:ext cx="8382000" cy="3352800"/>
          </a:xfrm>
        </p:spPr>
        <p:txBody>
          <a:bodyPr/>
          <a:lstStyle/>
          <a:p>
            <a:r>
              <a:rPr lang="en-US" dirty="0" smtClean="0"/>
              <a:t>Monday – </a:t>
            </a:r>
          </a:p>
          <a:p>
            <a:pPr lvl="1"/>
            <a:r>
              <a:rPr lang="en-US" dirty="0" smtClean="0"/>
              <a:t>Everyone return on Tuesday, 10am for DAY 2!</a:t>
            </a:r>
          </a:p>
          <a:p>
            <a:pPr lvl="1"/>
            <a:endParaRPr lang="en-US" dirty="0" smtClean="0"/>
          </a:p>
          <a:p>
            <a:r>
              <a:rPr lang="en-US" dirty="0" smtClean="0"/>
              <a:t>Tuesday - </a:t>
            </a:r>
          </a:p>
          <a:p>
            <a:pPr lvl="1"/>
            <a:r>
              <a:rPr lang="en-US" dirty="0" smtClean="0"/>
              <a:t>Everyone return to room 120 at 5:30pm</a:t>
            </a:r>
            <a:endParaRPr lang="en-US" dirty="0"/>
          </a:p>
          <a:p>
            <a:pPr lvl="1"/>
            <a:r>
              <a:rPr lang="en-US" dirty="0" smtClean="0"/>
              <a:t>Q/A and final wrap-Up!</a:t>
            </a:r>
          </a:p>
          <a:p>
            <a:pPr marL="457200" lvl="1" indent="0">
              <a:buNone/>
            </a:pPr>
            <a:r>
              <a:rPr lang="en-US" dirty="0" smtClean="0"/>
              <a:t> </a:t>
            </a:r>
          </a:p>
          <a:p>
            <a:endParaRPr lang="en-US" dirty="0" smtClean="0"/>
          </a:p>
          <a:p>
            <a:endParaRPr lang="en-US" dirty="0" smtClean="0"/>
          </a:p>
        </p:txBody>
      </p:sp>
    </p:spTree>
    <p:extLst>
      <p:ext uri="{BB962C8B-B14F-4D97-AF65-F5344CB8AC3E}">
        <p14:creationId xmlns:p14="http://schemas.microsoft.com/office/powerpoint/2010/main" val="24700448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66950"/>
            <a:ext cx="8077200" cy="781050"/>
          </a:xfrm>
        </p:spPr>
        <p:txBody>
          <a:bodyPr/>
          <a:lstStyle/>
          <a:p>
            <a:pPr algn="ctr"/>
            <a:r>
              <a:rPr lang="en-US" i="1" dirty="0" smtClean="0"/>
              <a:t>Fin</a:t>
            </a:r>
            <a:endParaRPr lang="en-US" i="1" dirty="0"/>
          </a:p>
        </p:txBody>
      </p:sp>
    </p:spTree>
    <p:extLst>
      <p:ext uri="{BB962C8B-B14F-4D97-AF65-F5344CB8AC3E}">
        <p14:creationId xmlns:p14="http://schemas.microsoft.com/office/powerpoint/2010/main" val="134245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mean by ‘Meaning’?</a:t>
            </a:r>
            <a:endParaRPr lang="en-US" dirty="0"/>
          </a:p>
        </p:txBody>
      </p:sp>
      <p:sp>
        <p:nvSpPr>
          <p:cNvPr id="3" name="Content Placeholder 2"/>
          <p:cNvSpPr>
            <a:spLocks noGrp="1"/>
          </p:cNvSpPr>
          <p:nvPr>
            <p:ph sz="quarter" idx="10"/>
          </p:nvPr>
        </p:nvSpPr>
        <p:spPr>
          <a:xfrm>
            <a:off x="533400" y="1504950"/>
            <a:ext cx="7620000" cy="2743200"/>
          </a:xfrm>
        </p:spPr>
        <p:txBody>
          <a:bodyPr/>
          <a:lstStyle/>
          <a:p>
            <a:r>
              <a:rPr lang="en-US" dirty="0"/>
              <a:t>Meaning is what the game is about </a:t>
            </a:r>
            <a:r>
              <a:rPr lang="en-US" dirty="0" smtClean="0"/>
              <a:t>       (if anything)</a:t>
            </a:r>
            <a:endParaRPr lang="en-US" dirty="0"/>
          </a:p>
          <a:p>
            <a:r>
              <a:rPr lang="en-US" dirty="0"/>
              <a:t>Meaning is the </a:t>
            </a:r>
            <a:r>
              <a:rPr lang="en-US" dirty="0" smtClean="0"/>
              <a:t>IDEA </a:t>
            </a:r>
            <a:r>
              <a:rPr lang="en-US" dirty="0"/>
              <a:t>that attaches to an event in our </a:t>
            </a:r>
            <a:r>
              <a:rPr lang="en-US" dirty="0" smtClean="0"/>
              <a:t>minds</a:t>
            </a:r>
            <a:endParaRPr lang="en-US" dirty="0"/>
          </a:p>
          <a:p>
            <a:r>
              <a:rPr lang="en-US" dirty="0"/>
              <a:t>Meaning </a:t>
            </a:r>
            <a:r>
              <a:rPr lang="en-US" dirty="0" smtClean="0"/>
              <a:t>can make </a:t>
            </a:r>
            <a:r>
              <a:rPr lang="en-US" dirty="0"/>
              <a:t>us </a:t>
            </a:r>
            <a:r>
              <a:rPr lang="en-US" dirty="0" smtClean="0"/>
              <a:t>CARE</a:t>
            </a:r>
            <a:endParaRPr lang="en-US" dirty="0"/>
          </a:p>
        </p:txBody>
      </p:sp>
    </p:spTree>
    <p:extLst>
      <p:ext uri="{BB962C8B-B14F-4D97-AF65-F5344CB8AC3E}">
        <p14:creationId xmlns:p14="http://schemas.microsoft.com/office/powerpoint/2010/main" val="36571077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without ‘Meaning’?</a:t>
            </a:r>
            <a:endParaRPr lang="en-US" dirty="0"/>
          </a:p>
        </p:txBody>
      </p:sp>
      <p:sp>
        <p:nvSpPr>
          <p:cNvPr id="3" name="Content Placeholder 2"/>
          <p:cNvSpPr>
            <a:spLocks noGrp="1"/>
          </p:cNvSpPr>
          <p:nvPr>
            <p:ph sz="quarter" idx="10"/>
          </p:nvPr>
        </p:nvSpPr>
        <p:spPr>
          <a:xfrm>
            <a:off x="533400" y="1504950"/>
            <a:ext cx="7620000" cy="2743200"/>
          </a:xfrm>
        </p:spPr>
        <p:txBody>
          <a:bodyPr/>
          <a:lstStyle/>
          <a:p>
            <a:r>
              <a:rPr lang="en-US" dirty="0" smtClean="0"/>
              <a:t>Yahtzee, Craps, many sports</a:t>
            </a:r>
            <a:endParaRPr lang="en-US" dirty="0"/>
          </a:p>
          <a:p>
            <a:r>
              <a:rPr lang="en-US" dirty="0" smtClean="0"/>
              <a:t>Traditional card </a:t>
            </a:r>
            <a:r>
              <a:rPr lang="en-US" dirty="0"/>
              <a:t>g</a:t>
            </a:r>
            <a:r>
              <a:rPr lang="en-US" dirty="0" smtClean="0"/>
              <a:t>ames</a:t>
            </a:r>
            <a:endParaRPr lang="en-US" dirty="0"/>
          </a:p>
          <a:p>
            <a:pPr lvl="1"/>
            <a:r>
              <a:rPr lang="en-US" dirty="0" smtClean="0"/>
              <a:t>What does it MEAN to win a hand of Poker?</a:t>
            </a:r>
          </a:p>
          <a:p>
            <a:pPr lvl="2"/>
            <a:r>
              <a:rPr lang="en-US" dirty="0" smtClean="0"/>
              <a:t>You’re wealthier than you were - stakes!</a:t>
            </a:r>
          </a:p>
          <a:p>
            <a:pPr lvl="2"/>
            <a:r>
              <a:rPr lang="en-US" dirty="0" smtClean="0"/>
              <a:t>You’re “good at Poker” (Lucky?  Skilled?  Cool?)</a:t>
            </a:r>
            <a:endParaRPr lang="en-US" dirty="0"/>
          </a:p>
        </p:txBody>
      </p:sp>
    </p:spTree>
    <p:extLst>
      <p:ext uri="{BB962C8B-B14F-4D97-AF65-F5344CB8AC3E}">
        <p14:creationId xmlns:p14="http://schemas.microsoft.com/office/powerpoint/2010/main" val="3466993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Players will ADD Meaning</a:t>
            </a:r>
            <a:endParaRPr lang="en-US" dirty="0"/>
          </a:p>
        </p:txBody>
      </p:sp>
      <p:sp>
        <p:nvSpPr>
          <p:cNvPr id="3" name="Content Placeholder 2"/>
          <p:cNvSpPr>
            <a:spLocks noGrp="1"/>
          </p:cNvSpPr>
          <p:nvPr>
            <p:ph sz="quarter" idx="10"/>
          </p:nvPr>
        </p:nvSpPr>
        <p:spPr>
          <a:xfrm>
            <a:off x="533400" y="1504950"/>
            <a:ext cx="7620000" cy="2743200"/>
          </a:xfrm>
        </p:spPr>
        <p:txBody>
          <a:bodyPr/>
          <a:lstStyle/>
          <a:p>
            <a:r>
              <a:rPr lang="en-US" dirty="0" smtClean="0"/>
              <a:t>“Last one home’s a rotten egg!”</a:t>
            </a:r>
          </a:p>
          <a:p>
            <a:pPr lvl="1"/>
            <a:r>
              <a:rPr lang="en-US" dirty="0" smtClean="0"/>
              <a:t>Increase the stakes</a:t>
            </a:r>
            <a:endParaRPr lang="en-US" dirty="0"/>
          </a:p>
          <a:p>
            <a:r>
              <a:rPr lang="en-US" dirty="0" smtClean="0"/>
              <a:t>How we play </a:t>
            </a:r>
            <a:r>
              <a:rPr lang="en-US" b="1" dirty="0" smtClean="0"/>
              <a:t>Apples to Apples</a:t>
            </a:r>
          </a:p>
          <a:p>
            <a:pPr lvl="1"/>
            <a:r>
              <a:rPr lang="en-US" dirty="0" smtClean="0"/>
              <a:t>Game outcomes can define the player</a:t>
            </a:r>
            <a:endParaRPr lang="en-US" dirty="0"/>
          </a:p>
        </p:txBody>
      </p:sp>
    </p:spTree>
    <p:extLst>
      <p:ext uri="{BB962C8B-B14F-4D97-AF65-F5344CB8AC3E}">
        <p14:creationId xmlns:p14="http://schemas.microsoft.com/office/powerpoint/2010/main" val="2811591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382000" cy="781050"/>
          </a:xfrm>
        </p:spPr>
        <p:txBody>
          <a:bodyPr/>
          <a:lstStyle/>
          <a:p>
            <a:r>
              <a:rPr lang="en-US" dirty="0" smtClean="0"/>
              <a:t>Dane Cook on Rock-Paper-Scissors</a:t>
            </a:r>
            <a:endParaRPr lang="en-US" dirty="0"/>
          </a:p>
        </p:txBody>
      </p:sp>
      <p:sp>
        <p:nvSpPr>
          <p:cNvPr id="3" name="Content Placeholder 2"/>
          <p:cNvSpPr>
            <a:spLocks noGrp="1"/>
          </p:cNvSpPr>
          <p:nvPr>
            <p:ph sz="quarter" idx="10"/>
          </p:nvPr>
        </p:nvSpPr>
        <p:spPr>
          <a:xfrm>
            <a:off x="533400" y="1504950"/>
            <a:ext cx="8229600" cy="3124200"/>
          </a:xfrm>
        </p:spPr>
        <p:txBody>
          <a:bodyPr/>
          <a:lstStyle/>
          <a:p>
            <a:pPr marL="0" indent="0">
              <a:buNone/>
            </a:pPr>
            <a:r>
              <a:rPr lang="en-US" sz="2400" dirty="0"/>
              <a:t>“I understand that Scissors can beat Paper, and I get how Rock can beat Scissors, but there's no f***</a:t>
            </a:r>
            <a:r>
              <a:rPr lang="en-US" sz="2400" dirty="0" err="1"/>
              <a:t>ing</a:t>
            </a:r>
            <a:r>
              <a:rPr lang="en-US" sz="2400" dirty="0"/>
              <a:t> way Paper can beat Rock. … When I play R</a:t>
            </a:r>
            <a:r>
              <a:rPr lang="en-US" sz="2400" dirty="0" smtClean="0"/>
              <a:t>ock-Paper-Scissors </a:t>
            </a:r>
            <a:r>
              <a:rPr lang="en-US" sz="2400" dirty="0"/>
              <a:t>I always choose </a:t>
            </a:r>
            <a:r>
              <a:rPr lang="en-US" sz="2400" dirty="0" smtClean="0"/>
              <a:t>Rock</a:t>
            </a:r>
            <a:r>
              <a:rPr lang="en-US" sz="2400" dirty="0"/>
              <a:t>. Then when somebody claims to have beaten me with their </a:t>
            </a:r>
            <a:r>
              <a:rPr lang="en-US" sz="2400" dirty="0" smtClean="0"/>
              <a:t>Paper </a:t>
            </a:r>
            <a:r>
              <a:rPr lang="en-US" sz="2400" dirty="0"/>
              <a:t>I can punch them in the face with my already clenched fist and say "oh s**t I'm </a:t>
            </a:r>
            <a:r>
              <a:rPr lang="en-US" sz="2400" dirty="0" smtClean="0"/>
              <a:t>sorry, </a:t>
            </a:r>
            <a:r>
              <a:rPr lang="en-US" sz="2400" dirty="0"/>
              <a:t>I thought </a:t>
            </a:r>
            <a:r>
              <a:rPr lang="en-US" sz="2400" dirty="0" smtClean="0"/>
              <a:t>Paper </a:t>
            </a:r>
            <a:r>
              <a:rPr lang="en-US" sz="2400" dirty="0"/>
              <a:t>would protect you, a**hole.” </a:t>
            </a:r>
          </a:p>
        </p:txBody>
      </p:sp>
    </p:spTree>
    <p:extLst>
      <p:ext uri="{BB962C8B-B14F-4D97-AF65-F5344CB8AC3E}">
        <p14:creationId xmlns:p14="http://schemas.microsoft.com/office/powerpoint/2010/main" val="16858073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3962400" cy="2743200"/>
          </a:xfrm>
        </p:spPr>
        <p:txBody>
          <a:bodyPr/>
          <a:lstStyle/>
          <a:p>
            <a:r>
              <a:rPr lang="en-US" dirty="0" smtClean="0"/>
              <a:t>Lame fiction</a:t>
            </a:r>
          </a:p>
        </p:txBody>
      </p:sp>
      <p:pic>
        <p:nvPicPr>
          <p:cNvPr id="3074" name="Picture 2" descr="https://upload.wikimedia.org/wikipedia/commons/thumb/6/67/Rock-paper-scissors.svg/2000px-Rock-paper-scissors.svg.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631" y="1200150"/>
            <a:ext cx="3810000" cy="364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9495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Rock-Paper-Scissors</a:t>
            </a:r>
            <a:endParaRPr lang="en-US" dirty="0"/>
          </a:p>
        </p:txBody>
      </p:sp>
      <p:sp>
        <p:nvSpPr>
          <p:cNvPr id="3" name="Content Placeholder 2"/>
          <p:cNvSpPr>
            <a:spLocks noGrp="1"/>
          </p:cNvSpPr>
          <p:nvPr>
            <p:ph sz="quarter" idx="10"/>
          </p:nvPr>
        </p:nvSpPr>
        <p:spPr>
          <a:xfrm>
            <a:off x="533400" y="1504950"/>
            <a:ext cx="3962400" cy="2743200"/>
          </a:xfrm>
        </p:spPr>
        <p:txBody>
          <a:bodyPr/>
          <a:lstStyle/>
          <a:p>
            <a:r>
              <a:rPr lang="en-US" dirty="0" smtClean="0"/>
              <a:t>Lame fiction, BUT</a:t>
            </a:r>
          </a:p>
          <a:p>
            <a:r>
              <a:rPr lang="en-US" dirty="0" smtClean="0"/>
              <a:t>Memorable</a:t>
            </a:r>
          </a:p>
          <a:p>
            <a:r>
              <a:rPr lang="en-US" dirty="0" smtClean="0"/>
              <a:t>Simple gestures</a:t>
            </a:r>
            <a:endParaRPr lang="en-US" dirty="0"/>
          </a:p>
        </p:txBody>
      </p:sp>
      <p:pic>
        <p:nvPicPr>
          <p:cNvPr id="4" name="Picture 2" descr="https://upload.wikimedia.org/wikipedia/commons/thumb/6/67/Rock-paper-scissors.svg/2000px-Rock-paper-scissors.svg.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631" y="1200150"/>
            <a:ext cx="3810000" cy="364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2720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GDC16_ppt_main</Template>
  <TotalTime>28658</TotalTime>
  <Words>1493</Words>
  <Application>Microsoft Macintosh PowerPoint</Application>
  <PresentationFormat>On-screen Show (16:9)</PresentationFormat>
  <Paragraphs>226</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Recommending A Strategy</vt:lpstr>
      <vt:lpstr>Game System Topologies  Marc LeBlanc </vt:lpstr>
      <vt:lpstr>Meaning and Mechanics</vt:lpstr>
      <vt:lpstr>Where does ‘Meaning’ Come From?</vt:lpstr>
      <vt:lpstr>What do you mean by ‘Meaning’?</vt:lpstr>
      <vt:lpstr>Games without ‘Meaning’?</vt:lpstr>
      <vt:lpstr>Players will ADD Meaning</vt:lpstr>
      <vt:lpstr>Dane Cook on Rock-Paper-Scissors</vt:lpstr>
      <vt:lpstr>Rock-Paper-Scissors</vt:lpstr>
      <vt:lpstr>Rock-Paper-Scissors</vt:lpstr>
      <vt:lpstr>Rock-Paper-Scissors</vt:lpstr>
      <vt:lpstr>Rock-Paper-Scissors</vt:lpstr>
      <vt:lpstr>Rock-Paper-Scissors</vt:lpstr>
      <vt:lpstr>SpyParty by Chris Hecker</vt:lpstr>
      <vt:lpstr>SpyParty by Chris Hecker</vt:lpstr>
      <vt:lpstr>Puzzle Quest by Steve Fawkner</vt:lpstr>
      <vt:lpstr>Meaning is an Input</vt:lpstr>
      <vt:lpstr>Activity Stage 1      20 min.</vt:lpstr>
      <vt:lpstr>Activity Stage 2      10 mins</vt:lpstr>
      <vt:lpstr>Beta Test 1      15 mins</vt:lpstr>
      <vt:lpstr>Discussion  </vt:lpstr>
      <vt:lpstr>‘Rational’ &amp; ‘Irrational’ Actors  </vt:lpstr>
      <vt:lpstr>Types of Players</vt:lpstr>
      <vt:lpstr>Activity Stage 3      5 mins</vt:lpstr>
      <vt:lpstr>Beta Test 2       15 mins</vt:lpstr>
      <vt:lpstr>From A Theory of Fun – Raph Koster </vt:lpstr>
      <vt:lpstr>From A Theory of Fun – Raph Koster   </vt:lpstr>
      <vt:lpstr>“Dead Drop”</vt:lpstr>
      <vt:lpstr>Calabouço Tétrico (Tetric Dungeon)</vt:lpstr>
      <vt:lpstr>The Carrot &amp; The Stick</vt:lpstr>
      <vt:lpstr>Activity Stage 4      5 mins</vt:lpstr>
      <vt:lpstr>Final Test       15 mins</vt:lpstr>
      <vt:lpstr>Final Discussion</vt:lpstr>
      <vt:lpstr>Recap!</vt:lpstr>
      <vt:lpstr>Thank You!</vt:lpstr>
      <vt:lpstr>Fin</vt:lpstr>
    </vt:vector>
  </TitlesOfParts>
  <Company>CMP Media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creator>Jamil Moledina</dc:creator>
  <cp:lastModifiedBy>Marc LeBlanc</cp:lastModifiedBy>
  <cp:revision>239</cp:revision>
  <cp:lastPrinted>1904-01-01T00:00:00Z</cp:lastPrinted>
  <dcterms:created xsi:type="dcterms:W3CDTF">2011-01-18T22:56:43Z</dcterms:created>
  <dcterms:modified xsi:type="dcterms:W3CDTF">2016-03-14T02:34:46Z</dcterms:modified>
</cp:coreProperties>
</file>